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9" r:id="rId3"/>
    <p:sldId id="260" r:id="rId4"/>
    <p:sldId id="261" r:id="rId5"/>
    <p:sldId id="274" r:id="rId6"/>
    <p:sldId id="262" r:id="rId7"/>
    <p:sldId id="263" r:id="rId8"/>
    <p:sldId id="264" r:id="rId9"/>
    <p:sldId id="267" r:id="rId10"/>
    <p:sldId id="268" r:id="rId11"/>
    <p:sldId id="269" r:id="rId12"/>
    <p:sldId id="275"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1239" autoAdjust="0"/>
  </p:normalViewPr>
  <p:slideViewPr>
    <p:cSldViewPr snapToGrid="0">
      <p:cViewPr varScale="1">
        <p:scale>
          <a:sx n="71" d="100"/>
          <a:sy n="71" d="100"/>
        </p:scale>
        <p:origin x="60"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647978374076242"/>
          <c:y val="4.9868408265197839E-2"/>
          <c:w val="0.86228451981019516"/>
          <c:h val="0.86286187727070596"/>
        </c:manualLayout>
      </c:layout>
      <c:barChart>
        <c:barDir val="col"/>
        <c:grouping val="clustered"/>
        <c:varyColors val="0"/>
        <c:ser>
          <c:idx val="0"/>
          <c:order val="0"/>
          <c:spPr>
            <a:solidFill>
              <a:schemeClr val="tx2">
                <a:lumMod val="40000"/>
                <a:lumOff val="60000"/>
              </a:schemeClr>
            </a:solidFill>
            <a:ln>
              <a:noFill/>
            </a:ln>
            <a:effectLst/>
          </c:spPr>
          <c:invertIfNegative val="0"/>
          <c:cat>
            <c:numRef>
              <c:f>Sheet1!$AS$12:$AS$34</c:f>
              <c:numCache>
                <c:formatCode>General</c:formatCode>
                <c:ptCount val="23"/>
                <c:pt idx="0">
                  <c:v>103908.10365853659</c:v>
                </c:pt>
                <c:pt idx="1">
                  <c:v>121535.04878048782</c:v>
                </c:pt>
                <c:pt idx="2">
                  <c:v>139161.99390243905</c:v>
                </c:pt>
                <c:pt idx="3">
                  <c:v>156788.93902439027</c:v>
                </c:pt>
                <c:pt idx="4">
                  <c:v>174415.8841463415</c:v>
                </c:pt>
                <c:pt idx="5">
                  <c:v>192042.82926829273</c:v>
                </c:pt>
                <c:pt idx="6">
                  <c:v>209669.77439024395</c:v>
                </c:pt>
                <c:pt idx="7">
                  <c:v>227296.71951219518</c:v>
                </c:pt>
                <c:pt idx="8">
                  <c:v>244923.66463414641</c:v>
                </c:pt>
                <c:pt idx="9">
                  <c:v>262550.6097560976</c:v>
                </c:pt>
                <c:pt idx="10">
                  <c:v>280177.55487804883</c:v>
                </c:pt>
                <c:pt idx="11">
                  <c:v>297804.50000000006</c:v>
                </c:pt>
                <c:pt idx="12">
                  <c:v>315431.44512195128</c:v>
                </c:pt>
                <c:pt idx="13">
                  <c:v>333058.39024390251</c:v>
                </c:pt>
                <c:pt idx="14">
                  <c:v>350685.33536585374</c:v>
                </c:pt>
                <c:pt idx="15">
                  <c:v>368312.28048780496</c:v>
                </c:pt>
                <c:pt idx="16">
                  <c:v>385939.22560975619</c:v>
                </c:pt>
                <c:pt idx="17">
                  <c:v>403566.17073170742</c:v>
                </c:pt>
                <c:pt idx="18">
                  <c:v>421193.11585365864</c:v>
                </c:pt>
                <c:pt idx="19">
                  <c:v>438820.06097560987</c:v>
                </c:pt>
                <c:pt idx="20">
                  <c:v>456447.0060975611</c:v>
                </c:pt>
                <c:pt idx="21">
                  <c:v>474073.95121951232</c:v>
                </c:pt>
                <c:pt idx="22">
                  <c:v>491700.89634146355</c:v>
                </c:pt>
              </c:numCache>
            </c:numRef>
          </c:cat>
          <c:val>
            <c:numRef>
              <c:f>Sheet1!$AT$12:$AT$34</c:f>
              <c:numCache>
                <c:formatCode>General</c:formatCode>
                <c:ptCount val="23"/>
                <c:pt idx="0">
                  <c:v>0</c:v>
                </c:pt>
                <c:pt idx="1">
                  <c:v>1</c:v>
                </c:pt>
                <c:pt idx="2">
                  <c:v>26</c:v>
                </c:pt>
                <c:pt idx="3">
                  <c:v>133</c:v>
                </c:pt>
                <c:pt idx="4">
                  <c:v>350</c:v>
                </c:pt>
                <c:pt idx="5">
                  <c:v>712</c:v>
                </c:pt>
                <c:pt idx="6">
                  <c:v>1094</c:v>
                </c:pt>
                <c:pt idx="7">
                  <c:v>1422</c:v>
                </c:pt>
                <c:pt idx="8">
                  <c:v>1553</c:v>
                </c:pt>
                <c:pt idx="9">
                  <c:v>1368</c:v>
                </c:pt>
                <c:pt idx="10">
                  <c:v>1150</c:v>
                </c:pt>
                <c:pt idx="11">
                  <c:v>892</c:v>
                </c:pt>
                <c:pt idx="12">
                  <c:v>544</c:v>
                </c:pt>
                <c:pt idx="13">
                  <c:v>336</c:v>
                </c:pt>
                <c:pt idx="14">
                  <c:v>214</c:v>
                </c:pt>
                <c:pt idx="15">
                  <c:v>107</c:v>
                </c:pt>
                <c:pt idx="16">
                  <c:v>55</c:v>
                </c:pt>
                <c:pt idx="17">
                  <c:v>22</c:v>
                </c:pt>
                <c:pt idx="18">
                  <c:v>13</c:v>
                </c:pt>
                <c:pt idx="19">
                  <c:v>5</c:v>
                </c:pt>
                <c:pt idx="20">
                  <c:v>2</c:v>
                </c:pt>
                <c:pt idx="21">
                  <c:v>1</c:v>
                </c:pt>
                <c:pt idx="22">
                  <c:v>0</c:v>
                </c:pt>
              </c:numCache>
            </c:numRef>
          </c:val>
          <c:extLst>
            <c:ext xmlns:c16="http://schemas.microsoft.com/office/drawing/2014/chart" uri="{C3380CC4-5D6E-409C-BE32-E72D297353CC}">
              <c16:uniqueId val="{00000000-A6CB-453C-831A-B9BE815CF2AB}"/>
            </c:ext>
          </c:extLst>
        </c:ser>
        <c:dLbls>
          <c:showLegendKey val="0"/>
          <c:showVal val="0"/>
          <c:showCatName val="0"/>
          <c:showSerName val="0"/>
          <c:showPercent val="0"/>
          <c:showBubbleSize val="0"/>
        </c:dLbls>
        <c:gapWidth val="20"/>
        <c:overlap val="-27"/>
        <c:axId val="378318280"/>
        <c:axId val="378310832"/>
      </c:barChart>
      <c:catAx>
        <c:axId val="378318280"/>
        <c:scaling>
          <c:orientation val="minMax"/>
        </c:scaling>
        <c:delete val="1"/>
        <c:axPos val="b"/>
        <c:numFmt formatCode="General" sourceLinked="1"/>
        <c:majorTickMark val="none"/>
        <c:minorTickMark val="none"/>
        <c:tickLblPos val="nextTo"/>
        <c:crossAx val="378310832"/>
        <c:crosses val="autoZero"/>
        <c:auto val="1"/>
        <c:lblAlgn val="ctr"/>
        <c:lblOffset val="100"/>
        <c:noMultiLvlLbl val="0"/>
      </c:catAx>
      <c:valAx>
        <c:axId val="378310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8318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bg2">
                <a:lumMod val="50000"/>
              </a:schemeClr>
            </a:solidFill>
            <a:ln>
              <a:noFill/>
            </a:ln>
            <a:effectLst/>
          </c:spPr>
          <c:invertIfNegative val="0"/>
          <c:val>
            <c:numRef>
              <c:f>CrimeData!$AE$9:$AE$30</c:f>
              <c:numCache>
                <c:formatCode>General</c:formatCode>
                <c:ptCount val="22"/>
                <c:pt idx="0">
                  <c:v>0</c:v>
                </c:pt>
                <c:pt idx="1">
                  <c:v>695</c:v>
                </c:pt>
                <c:pt idx="2">
                  <c:v>450</c:v>
                </c:pt>
                <c:pt idx="3">
                  <c:v>339</c:v>
                </c:pt>
                <c:pt idx="4">
                  <c:v>134</c:v>
                </c:pt>
                <c:pt idx="5">
                  <c:v>80</c:v>
                </c:pt>
                <c:pt idx="6">
                  <c:v>53</c:v>
                </c:pt>
                <c:pt idx="7">
                  <c:v>22</c:v>
                </c:pt>
                <c:pt idx="8">
                  <c:v>10</c:v>
                </c:pt>
                <c:pt idx="9">
                  <c:v>16</c:v>
                </c:pt>
                <c:pt idx="10">
                  <c:v>13</c:v>
                </c:pt>
                <c:pt idx="11">
                  <c:v>27</c:v>
                </c:pt>
                <c:pt idx="12">
                  <c:v>17</c:v>
                </c:pt>
                <c:pt idx="13">
                  <c:v>9</c:v>
                </c:pt>
                <c:pt idx="14">
                  <c:v>11</c:v>
                </c:pt>
                <c:pt idx="15">
                  <c:v>2</c:v>
                </c:pt>
                <c:pt idx="16">
                  <c:v>3</c:v>
                </c:pt>
                <c:pt idx="17">
                  <c:v>5</c:v>
                </c:pt>
                <c:pt idx="18">
                  <c:v>6</c:v>
                </c:pt>
                <c:pt idx="19">
                  <c:v>2</c:v>
                </c:pt>
                <c:pt idx="20">
                  <c:v>3</c:v>
                </c:pt>
                <c:pt idx="21">
                  <c:v>2</c:v>
                </c:pt>
              </c:numCache>
            </c:numRef>
          </c:val>
          <c:extLst>
            <c:ext xmlns:c16="http://schemas.microsoft.com/office/drawing/2014/chart" uri="{C3380CC4-5D6E-409C-BE32-E72D297353CC}">
              <c16:uniqueId val="{00000000-73D9-4025-B728-59BAB0043DE1}"/>
            </c:ext>
          </c:extLst>
        </c:ser>
        <c:dLbls>
          <c:showLegendKey val="0"/>
          <c:showVal val="0"/>
          <c:showCatName val="0"/>
          <c:showSerName val="0"/>
          <c:showPercent val="0"/>
          <c:showBubbleSize val="0"/>
        </c:dLbls>
        <c:gapWidth val="20"/>
        <c:overlap val="-27"/>
        <c:axId val="378314360"/>
        <c:axId val="378313576"/>
      </c:barChart>
      <c:catAx>
        <c:axId val="378314360"/>
        <c:scaling>
          <c:orientation val="minMax"/>
        </c:scaling>
        <c:delete val="1"/>
        <c:axPos val="b"/>
        <c:numFmt formatCode="General" sourceLinked="1"/>
        <c:majorTickMark val="none"/>
        <c:minorTickMark val="none"/>
        <c:tickLblPos val="nextTo"/>
        <c:crossAx val="378313576"/>
        <c:crosses val="autoZero"/>
        <c:auto val="1"/>
        <c:lblAlgn val="ctr"/>
        <c:lblOffset val="100"/>
        <c:noMultiLvlLbl val="0"/>
      </c:catAx>
      <c:valAx>
        <c:axId val="378313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8314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4D57C-2839-4078-AB68-C6B0BD2BE38A}" type="datetimeFigureOut">
              <a:rPr lang="en-US" smtClean="0"/>
              <a:t>8/30/2020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01A4A-326A-40A0-BEA3-E9CA49959B1F}" type="slidenum">
              <a:rPr lang="en-US" smtClean="0"/>
              <a:t>‹#›</a:t>
            </a:fld>
            <a:endParaRPr lang="en-US"/>
          </a:p>
        </p:txBody>
      </p:sp>
    </p:spTree>
    <p:extLst>
      <p:ext uri="{BB962C8B-B14F-4D97-AF65-F5344CB8AC3E}">
        <p14:creationId xmlns:p14="http://schemas.microsoft.com/office/powerpoint/2010/main" val="3607446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E92756-F9E9-8F44-91E8-C9C3796003CA}" type="slidenum">
              <a:rPr lang="en-US" altLang="en-US" sz="1300">
                <a:latin typeface="Calibri" charset="0"/>
              </a:rPr>
              <a:pPr eaLnBrk="1" hangingPunct="1"/>
              <a:t>2</a:t>
            </a:fld>
            <a:endParaRPr lang="en-US" altLang="en-US" sz="1300">
              <a:latin typeface="Calibri" charset="0"/>
            </a:endParaRPr>
          </a:p>
        </p:txBody>
      </p:sp>
      <p:sp>
        <p:nvSpPr>
          <p:cNvPr id="5" name="Footer Placeholder 4"/>
          <p:cNvSpPr>
            <a:spLocks noGrp="1"/>
          </p:cNvSpPr>
          <p:nvPr>
            <p:ph type="ftr" sz="quarter" idx="4"/>
          </p:nvPr>
        </p:nvSpPr>
        <p:spPr/>
        <p:txBody>
          <a:bodyPr/>
          <a:lstStyle/>
          <a:p>
            <a:pPr>
              <a:defRPr/>
            </a:pPr>
            <a:r>
              <a:rPr lang="en-US"/>
              <a:t>S. Deo/Statistical Methods for Management Decisions</a:t>
            </a:r>
          </a:p>
        </p:txBody>
      </p:sp>
    </p:spTree>
    <p:extLst>
      <p:ext uri="{BB962C8B-B14F-4D97-AF65-F5344CB8AC3E}">
        <p14:creationId xmlns:p14="http://schemas.microsoft.com/office/powerpoint/2010/main" val="164558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Statistical inference is essentially making statements about some characteristic of the population, which we will call as a population parameter, with the help of a corresponding property of a sample, which we call as sample statistic.</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A43E56-AD80-0C4B-9057-A5DBAE7C2947}" type="slidenum">
              <a:rPr lang="en-US" altLang="en-US" sz="1300">
                <a:latin typeface="Calibri" charset="0"/>
              </a:rPr>
              <a:pPr eaLnBrk="1" hangingPunct="1"/>
              <a:t>3</a:t>
            </a:fld>
            <a:endParaRPr lang="en-US" altLang="en-US" sz="1300">
              <a:latin typeface="Calibri" charset="0"/>
            </a:endParaRPr>
          </a:p>
        </p:txBody>
      </p:sp>
      <p:sp>
        <p:nvSpPr>
          <p:cNvPr id="5" name="Footer Placeholder 4"/>
          <p:cNvSpPr>
            <a:spLocks noGrp="1"/>
          </p:cNvSpPr>
          <p:nvPr>
            <p:ph type="ftr" sz="quarter" idx="4"/>
          </p:nvPr>
        </p:nvSpPr>
        <p:spPr/>
        <p:txBody>
          <a:bodyPr/>
          <a:lstStyle/>
          <a:p>
            <a:pPr>
              <a:defRPr/>
            </a:pPr>
            <a:r>
              <a:rPr lang="en-US"/>
              <a:t>S. Deo/Statistical Methods for Management Decisions</a:t>
            </a:r>
          </a:p>
        </p:txBody>
      </p:sp>
    </p:spTree>
    <p:extLst>
      <p:ext uri="{BB962C8B-B14F-4D97-AF65-F5344CB8AC3E}">
        <p14:creationId xmlns:p14="http://schemas.microsoft.com/office/powerpoint/2010/main" val="3221785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CE880C-BD41-834B-AE41-FD6FDB4B589F}" type="slidenum">
              <a:rPr lang="en-US" altLang="en-US" sz="1300"/>
              <a:pPr eaLnBrk="1" hangingPunct="1"/>
              <a:t>4</a:t>
            </a:fld>
            <a:endParaRPr lang="en-US" altLang="en-US" sz="1300"/>
          </a:p>
        </p:txBody>
      </p:sp>
      <p:sp>
        <p:nvSpPr>
          <p:cNvPr id="24578" name="Slide Image Placeholder 1"/>
          <p:cNvSpPr>
            <a:spLocks noGrp="1" noRot="1" noChangeAspect="1" noTextEdit="1"/>
          </p:cNvSpPr>
          <p:nvPr>
            <p:ph type="sldImg"/>
          </p:nvPr>
        </p:nvSpPr>
        <p:spPr bwMode="auto">
          <a:xfrm>
            <a:off x="1643063" y="71438"/>
            <a:ext cx="3625850" cy="2039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9" name="Notes Placeholder 2"/>
          <p:cNvSpPr>
            <a:spLocks noGrp="1"/>
          </p:cNvSpPr>
          <p:nvPr>
            <p:ph type="body" idx="1"/>
          </p:nvPr>
        </p:nvSpPr>
        <p:spPr bwMode="auto">
          <a:xfrm>
            <a:off x="295275" y="2192338"/>
            <a:ext cx="6581775" cy="7635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5" tIns="48318" rIns="96635" bIns="48318" numCol="1" anchor="t" anchorCtr="0" compatLnSpc="1">
            <a:prstTxWarp prst="textNoShape">
              <a:avLst/>
            </a:prstTxWarp>
          </a:bodyPr>
          <a:lstStyle/>
          <a:p>
            <a:r>
              <a:rPr lang="en-US" altLang="en-US" dirty="0">
                <a:ea typeface="ＭＳ Ｐゴシック" charset="-128"/>
              </a:rPr>
              <a:t>OK, lets take an example. Population is the entire class of PGP. Say the parameter of interest to me is average work experience. Now tell me how to proceed.</a:t>
            </a:r>
          </a:p>
          <a:p>
            <a:endParaRPr lang="en-US" altLang="en-US" dirty="0">
              <a:ea typeface="ＭＳ Ｐゴシック" charset="-128"/>
            </a:endParaRPr>
          </a:p>
          <a:p>
            <a:r>
              <a:rPr lang="ja-JP" altLang="en-US" dirty="0">
                <a:ea typeface="ＭＳ Ｐゴシック" charset="-128"/>
              </a:rPr>
              <a:t>“</a:t>
            </a:r>
            <a:r>
              <a:rPr lang="en-US" altLang="ja-JP" dirty="0">
                <a:ea typeface="ＭＳ Ｐゴシック" charset="-128"/>
              </a:rPr>
              <a:t>Someone will say select X random students from this class and take the average.</a:t>
            </a:r>
            <a:r>
              <a:rPr lang="ja-JP" altLang="en-US" dirty="0">
                <a:ea typeface="ＭＳ Ｐゴシック" charset="-128"/>
              </a:rPr>
              <a:t>”</a:t>
            </a:r>
            <a:r>
              <a:rPr lang="en-US" altLang="ja-JP" dirty="0">
                <a:ea typeface="ＭＳ Ｐゴシック" charset="-128"/>
              </a:rPr>
              <a:t>  This is what we call as a sample mean and it is a sample statistic. Now if someone really pushed me, then I would give this as an estimate of the population mean. We call this as a point estimate.</a:t>
            </a:r>
          </a:p>
          <a:p>
            <a:endParaRPr lang="en-US" altLang="en-US" dirty="0">
              <a:ea typeface="ＭＳ Ｐゴシック" charset="-128"/>
            </a:endParaRPr>
          </a:p>
          <a:p>
            <a:r>
              <a:rPr lang="en-US" altLang="en-US" dirty="0">
                <a:ea typeface="ＭＳ Ｐゴシック" charset="-128"/>
              </a:rPr>
              <a:t>What do you think of this point estimate?</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It is reasonably good. Imagine that I slowly increase the size of my sample, what should happen to the sample mean. It should get closer and closer to the population parameter. If my sample is the entire population, they should match. Not every statistic has this property. Think about choosing the maximum of the sample and calling it a point estimate of the population. If I take larger and larger samples, it will never come close to the mean. In fact, it will only keep increasing.</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But as we had said before there are problems with point estimates too. In order to understand these, I would like to explore some properties of the sample statistic and lets start with sample mean because it is easiest to understand.</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But before that, let me spend a few minutes talking about samples.</a:t>
            </a:r>
          </a:p>
        </p:txBody>
      </p:sp>
      <p:sp>
        <p:nvSpPr>
          <p:cNvPr id="24580" name="Slide Number Placeholder 3"/>
          <p:cNvSpPr txBox="1">
            <a:spLocks noGrp="1"/>
          </p:cNvSpPr>
          <p:nvPr/>
        </p:nvSpPr>
        <p:spPr bwMode="auto">
          <a:xfrm>
            <a:off x="402113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5" tIns="48318" rIns="96635" bIns="48318" anchor="b"/>
          <a:lstStyle>
            <a:lvl1pPr defTabSz="957263" eaLnBrk="0" hangingPunct="0">
              <a:defRPr sz="2400">
                <a:solidFill>
                  <a:schemeClr val="tx1"/>
                </a:solidFill>
                <a:latin typeface="Arial" charset="0"/>
                <a:ea typeface="ＭＳ Ｐゴシック" charset="-128"/>
              </a:defRPr>
            </a:lvl1pPr>
            <a:lvl2pPr marL="742950" indent="-285750" defTabSz="957263" eaLnBrk="0" hangingPunct="0">
              <a:defRPr sz="2400">
                <a:solidFill>
                  <a:schemeClr val="tx1"/>
                </a:solidFill>
                <a:latin typeface="Arial" charset="0"/>
                <a:ea typeface="ＭＳ Ｐゴシック" charset="-128"/>
              </a:defRPr>
            </a:lvl2pPr>
            <a:lvl3pPr marL="1143000" indent="-228600" defTabSz="957263" eaLnBrk="0" hangingPunct="0">
              <a:defRPr sz="2400">
                <a:solidFill>
                  <a:schemeClr val="tx1"/>
                </a:solidFill>
                <a:latin typeface="Arial" charset="0"/>
                <a:ea typeface="ＭＳ Ｐゴシック" charset="-128"/>
              </a:defRPr>
            </a:lvl3pPr>
            <a:lvl4pPr marL="1600200" indent="-228600" defTabSz="957263" eaLnBrk="0" hangingPunct="0">
              <a:defRPr sz="2400">
                <a:solidFill>
                  <a:schemeClr val="tx1"/>
                </a:solidFill>
                <a:latin typeface="Arial" charset="0"/>
                <a:ea typeface="ＭＳ Ｐゴシック" charset="-128"/>
              </a:defRPr>
            </a:lvl4pPr>
            <a:lvl5pPr marL="2057400" indent="-228600" defTabSz="957263" eaLnBrk="0" hangingPunct="0">
              <a:defRPr sz="2400">
                <a:solidFill>
                  <a:schemeClr val="tx1"/>
                </a:solidFill>
                <a:latin typeface="Arial" charset="0"/>
                <a:ea typeface="ＭＳ Ｐゴシック" charset="-128"/>
              </a:defRPr>
            </a:lvl5pPr>
            <a:lvl6pPr marL="2514600" indent="-228600" defTabSz="95726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5726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5726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5726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089145BF-57C2-B54F-92E6-ED5B7CCBEBC7}" type="slidenum">
              <a:rPr lang="en-US" altLang="en-US" sz="1300"/>
              <a:pPr algn="r" eaLnBrk="1" hangingPunct="1"/>
              <a:t>4</a:t>
            </a:fld>
            <a:endParaRPr lang="en-US" altLang="en-US" sz="1300"/>
          </a:p>
        </p:txBody>
      </p:sp>
      <p:sp>
        <p:nvSpPr>
          <p:cNvPr id="6" name="Footer Placeholder 5"/>
          <p:cNvSpPr>
            <a:spLocks noGrp="1"/>
          </p:cNvSpPr>
          <p:nvPr>
            <p:ph type="ftr" sz="quarter" idx="4"/>
          </p:nvPr>
        </p:nvSpPr>
        <p:spPr/>
        <p:txBody>
          <a:bodyPr/>
          <a:lstStyle/>
          <a:p>
            <a:pPr>
              <a:defRPr/>
            </a:pPr>
            <a:r>
              <a:rPr lang="en-US"/>
              <a:t>S. Deo/Statistical Methods for Management Decisions</a:t>
            </a:r>
          </a:p>
        </p:txBody>
      </p:sp>
    </p:spTree>
    <p:extLst>
      <p:ext uri="{BB962C8B-B14F-4D97-AF65-F5344CB8AC3E}">
        <p14:creationId xmlns:p14="http://schemas.microsoft.com/office/powerpoint/2010/main" val="260900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eaLnBrk="0" hangingPunct="0">
              <a:defRPr sz="2400">
                <a:solidFill>
                  <a:schemeClr val="tx1"/>
                </a:solidFill>
                <a:latin typeface="Arial" charset="0"/>
                <a:ea typeface="ＭＳ Ｐゴシック" charset="-128"/>
              </a:defRPr>
            </a:lvl1pPr>
            <a:lvl2pPr marL="742950" indent="-285750" defTabSz="947738" eaLnBrk="0" hangingPunct="0">
              <a:defRPr sz="2400">
                <a:solidFill>
                  <a:schemeClr val="tx1"/>
                </a:solidFill>
                <a:latin typeface="Arial" charset="0"/>
                <a:ea typeface="ＭＳ Ｐゴシック" charset="-128"/>
              </a:defRPr>
            </a:lvl2pPr>
            <a:lvl3pPr marL="1143000" indent="-228600" defTabSz="947738" eaLnBrk="0" hangingPunct="0">
              <a:defRPr sz="2400">
                <a:solidFill>
                  <a:schemeClr val="tx1"/>
                </a:solidFill>
                <a:latin typeface="Arial" charset="0"/>
                <a:ea typeface="ＭＳ Ｐゴシック" charset="-128"/>
              </a:defRPr>
            </a:lvl3pPr>
            <a:lvl4pPr marL="1600200" indent="-228600" defTabSz="947738" eaLnBrk="0" hangingPunct="0">
              <a:defRPr sz="2400">
                <a:solidFill>
                  <a:schemeClr val="tx1"/>
                </a:solidFill>
                <a:latin typeface="Arial" charset="0"/>
                <a:ea typeface="ＭＳ Ｐゴシック" charset="-128"/>
              </a:defRPr>
            </a:lvl4pPr>
            <a:lvl5pPr marL="2057400" indent="-228600" defTabSz="947738" eaLnBrk="0" hangingPunct="0">
              <a:defRPr sz="2400">
                <a:solidFill>
                  <a:schemeClr val="tx1"/>
                </a:solidFill>
                <a:latin typeface="Arial" charset="0"/>
                <a:ea typeface="ＭＳ Ｐゴシック" charset="-128"/>
              </a:defRPr>
            </a:lvl5pPr>
            <a:lvl6pPr marL="2514600" indent="-228600" defTabSz="94773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4773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4773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47738"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0E8005-26BC-C146-8912-73C2BF7345B6}" type="slidenum">
              <a:rPr lang="en-US" altLang="en-US" sz="1300"/>
              <a:pPr eaLnBrk="1" hangingPunct="1"/>
              <a:t>6</a:t>
            </a:fld>
            <a:endParaRPr lang="en-US" altLang="en-US" sz="1300"/>
          </a:p>
        </p:txBody>
      </p:sp>
      <p:sp>
        <p:nvSpPr>
          <p:cNvPr id="26626" name="Slide Image Placeholder 1"/>
          <p:cNvSpPr>
            <a:spLocks noGrp="1" noRot="1" noChangeAspect="1" noTextEdit="1"/>
          </p:cNvSpPr>
          <p:nvPr>
            <p:ph type="sldImg"/>
          </p:nvPr>
        </p:nvSpPr>
        <p:spPr bwMode="auto">
          <a:xfrm>
            <a:off x="1643063" y="71438"/>
            <a:ext cx="3625850" cy="2039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6627" name="Notes Placeholder 2"/>
          <p:cNvSpPr>
            <a:spLocks noGrp="1"/>
          </p:cNvSpPr>
          <p:nvPr>
            <p:ph type="body" idx="1"/>
          </p:nvPr>
        </p:nvSpPr>
        <p:spPr bwMode="auto">
          <a:xfrm>
            <a:off x="295275" y="2192338"/>
            <a:ext cx="6581775" cy="7635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5" tIns="48318" rIns="96635" bIns="48318" numCol="1" anchor="t" anchorCtr="0" compatLnSpc="1">
            <a:prstTxWarp prst="textNoShape">
              <a:avLst/>
            </a:prstTxWarp>
            <a:normAutofit/>
          </a:bodyPr>
          <a:lstStyle/>
          <a:p>
            <a:pPr eaLnBrk="1" hangingPunct="1"/>
            <a:r>
              <a:rPr lang="en-US" altLang="en-US" dirty="0">
                <a:latin typeface="Arial" charset="0"/>
                <a:ea typeface="ＭＳ Ｐゴシック" charset="-128"/>
              </a:rPr>
              <a:t>In this class, we will constantly use samples in our calculations. Let’s spend a few minutes to understand how to select samples and how not to.</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Back to our example of work experience of Class of 2014. I can be very careful about choosing the sample. 70% are engineers, so I want 70% in my sample to be engineers. 50% have IT background, so 50% should be IT. 25% are women, etc. So on and so forth. Would this work? Why not? Too many dimensions and overlapping too. Also, many dimensions are not observable and you can never match on the basis of those.</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So here is another extreme – don’t think too much about the sample selection. Just choose randomly from the population. Just keep in mind two things – equal chance of selecting every unit and independence. The first one is simple. What about the second one. Consider this, I select a random number between 1 and 8. Depending on which number comes, I choose the entire section as my sample. What is the chance of each individual to be picked in the sample 1/8</a:t>
            </a:r>
            <a:r>
              <a:rPr lang="en-US" altLang="en-US" baseline="30000" dirty="0">
                <a:latin typeface="Arial" charset="0"/>
                <a:ea typeface="ＭＳ Ｐゴシック" charset="-128"/>
              </a:rPr>
              <a:t>th</a:t>
            </a:r>
            <a:r>
              <a:rPr lang="en-US" altLang="en-US" dirty="0">
                <a:latin typeface="Arial" charset="0"/>
                <a:ea typeface="ＭＳ Ｐゴシック" charset="-128"/>
              </a:rPr>
              <a:t>. If I told you that X is in the sample, what is the probability that Y is in the sample? Is it independent?</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So this is not an SRS. Are there samples like this in practice? Yes, several of them! OK, we will come back to this later. But first how do I make this a SRS? Get a single list of all students in PGP and then randomize over it. So, now we see that we need two things – list and a randomization device. The list is called a sampling frame. In our simple example, this was the entire population but in many realistic cases, this is usually a subset of a population (go to board) and the key question becomes is this list representative of the population. Gallup poll vs. Literary Digest.</a:t>
            </a:r>
          </a:p>
          <a:p>
            <a:pPr eaLnBrk="1" hangingPunct="1"/>
            <a:br>
              <a:rPr lang="en-US" altLang="en-US" dirty="0">
                <a:latin typeface="Arial" charset="0"/>
                <a:ea typeface="ＭＳ Ｐゴシック" charset="-128"/>
              </a:rPr>
            </a:br>
            <a:r>
              <a:rPr lang="en-US" altLang="en-US" dirty="0">
                <a:latin typeface="Arial" charset="0"/>
                <a:ea typeface="ＭＳ Ｐゴシック" charset="-128"/>
              </a:rPr>
              <a:t>Now, let’s take another example –Quality of teaching in publicly schools in India. Suppose I want to get SRS. Where do I get the entire list of teachers to randomize over? Constructing this list itself is prohibitively expensive. So then, I need to do something that avoid this problem, which is a hierarchical approach. Another example is that of a project that I am currently doing for the Gates Foundation (we are looking at availability and use of ORS and Zinc in rural areas in UP and Bihar to treat diarrhea among under 5 children). Now the project itself is for only 3 months and if I decided to collect the list of all health care practitioners in the two states, three months would be over before starting any data collection. So I then again follow a hierarchical approach.</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If my providers are informal, then there does not exist any list at all! Then, what do I do? Market research agencies who have done this several times in the past.</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OK, now you have got the sampling frame, you have randomly chosen participants from it, and now you are trying to get a sample. Will everyone answer your questions? Providers who are busy are hard to find in their locations so I do not get their response!</a:t>
            </a:r>
          </a:p>
          <a:p>
            <a:pPr eaLnBrk="1" hangingPunct="1"/>
            <a:endParaRPr lang="en-US" altLang="en-US" dirty="0">
              <a:latin typeface="Arial" charset="0"/>
              <a:ea typeface="ＭＳ Ｐゴシック" charset="-128"/>
            </a:endParaRPr>
          </a:p>
          <a:p>
            <a:pPr eaLnBrk="1" hangingPunct="1"/>
            <a:endParaRPr lang="en-US" altLang="en-US" dirty="0">
              <a:latin typeface="Arial" charset="0"/>
              <a:ea typeface="ＭＳ Ｐゴシック" charset="-128"/>
            </a:endParaRPr>
          </a:p>
        </p:txBody>
      </p:sp>
      <p:sp>
        <p:nvSpPr>
          <p:cNvPr id="26628" name="Slide Number Placeholder 3"/>
          <p:cNvSpPr txBox="1">
            <a:spLocks noGrp="1"/>
          </p:cNvSpPr>
          <p:nvPr/>
        </p:nvSpPr>
        <p:spPr bwMode="auto">
          <a:xfrm>
            <a:off x="402113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5" tIns="48318" rIns="96635" bIns="48318" anchor="b"/>
          <a:lstStyle>
            <a:lvl1pPr defTabSz="957263" eaLnBrk="0" hangingPunct="0">
              <a:defRPr sz="2400">
                <a:solidFill>
                  <a:schemeClr val="tx1"/>
                </a:solidFill>
                <a:latin typeface="Arial" charset="0"/>
                <a:ea typeface="ＭＳ Ｐゴシック" charset="-128"/>
              </a:defRPr>
            </a:lvl1pPr>
            <a:lvl2pPr marL="742950" indent="-285750" defTabSz="957263" eaLnBrk="0" hangingPunct="0">
              <a:defRPr sz="2400">
                <a:solidFill>
                  <a:schemeClr val="tx1"/>
                </a:solidFill>
                <a:latin typeface="Arial" charset="0"/>
                <a:ea typeface="ＭＳ Ｐゴシック" charset="-128"/>
              </a:defRPr>
            </a:lvl2pPr>
            <a:lvl3pPr marL="1143000" indent="-228600" defTabSz="957263" eaLnBrk="0" hangingPunct="0">
              <a:defRPr sz="2400">
                <a:solidFill>
                  <a:schemeClr val="tx1"/>
                </a:solidFill>
                <a:latin typeface="Arial" charset="0"/>
                <a:ea typeface="ＭＳ Ｐゴシック" charset="-128"/>
              </a:defRPr>
            </a:lvl3pPr>
            <a:lvl4pPr marL="1600200" indent="-228600" defTabSz="957263" eaLnBrk="0" hangingPunct="0">
              <a:defRPr sz="2400">
                <a:solidFill>
                  <a:schemeClr val="tx1"/>
                </a:solidFill>
                <a:latin typeface="Arial" charset="0"/>
                <a:ea typeface="ＭＳ Ｐゴシック" charset="-128"/>
              </a:defRPr>
            </a:lvl4pPr>
            <a:lvl5pPr marL="2057400" indent="-228600" defTabSz="957263" eaLnBrk="0" hangingPunct="0">
              <a:defRPr sz="2400">
                <a:solidFill>
                  <a:schemeClr val="tx1"/>
                </a:solidFill>
                <a:latin typeface="Arial" charset="0"/>
                <a:ea typeface="ＭＳ Ｐゴシック" charset="-128"/>
              </a:defRPr>
            </a:lvl5pPr>
            <a:lvl6pPr marL="2514600" indent="-228600" defTabSz="95726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5726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5726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5726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0674AA0B-588C-F343-9BB1-7D2CC1FE201C}" type="slidenum">
              <a:rPr lang="en-US" altLang="en-US" sz="1300"/>
              <a:pPr algn="r" eaLnBrk="1" hangingPunct="1"/>
              <a:t>6</a:t>
            </a:fld>
            <a:endParaRPr lang="en-US" altLang="en-US" sz="1300"/>
          </a:p>
        </p:txBody>
      </p:sp>
    </p:spTree>
    <p:extLst>
      <p:ext uri="{BB962C8B-B14F-4D97-AF65-F5344CB8AC3E}">
        <p14:creationId xmlns:p14="http://schemas.microsoft.com/office/powerpoint/2010/main" val="159379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eaLnBrk="0" hangingPunct="0">
              <a:defRPr sz="2400">
                <a:solidFill>
                  <a:schemeClr val="tx1"/>
                </a:solidFill>
                <a:latin typeface="Arial" charset="0"/>
                <a:ea typeface="ＭＳ Ｐゴシック" charset="-128"/>
              </a:defRPr>
            </a:lvl1pPr>
            <a:lvl2pPr marL="742950" indent="-285750" defTabSz="947738" eaLnBrk="0" hangingPunct="0">
              <a:defRPr sz="2400">
                <a:solidFill>
                  <a:schemeClr val="tx1"/>
                </a:solidFill>
                <a:latin typeface="Arial" charset="0"/>
                <a:ea typeface="ＭＳ Ｐゴシック" charset="-128"/>
              </a:defRPr>
            </a:lvl2pPr>
            <a:lvl3pPr marL="1143000" indent="-228600" defTabSz="947738" eaLnBrk="0" hangingPunct="0">
              <a:defRPr sz="2400">
                <a:solidFill>
                  <a:schemeClr val="tx1"/>
                </a:solidFill>
                <a:latin typeface="Arial" charset="0"/>
                <a:ea typeface="ＭＳ Ｐゴシック" charset="-128"/>
              </a:defRPr>
            </a:lvl3pPr>
            <a:lvl4pPr marL="1600200" indent="-228600" defTabSz="947738" eaLnBrk="0" hangingPunct="0">
              <a:defRPr sz="2400">
                <a:solidFill>
                  <a:schemeClr val="tx1"/>
                </a:solidFill>
                <a:latin typeface="Arial" charset="0"/>
                <a:ea typeface="ＭＳ Ｐゴシック" charset="-128"/>
              </a:defRPr>
            </a:lvl4pPr>
            <a:lvl5pPr marL="2057400" indent="-228600" defTabSz="947738" eaLnBrk="0" hangingPunct="0">
              <a:defRPr sz="2400">
                <a:solidFill>
                  <a:schemeClr val="tx1"/>
                </a:solidFill>
                <a:latin typeface="Arial" charset="0"/>
                <a:ea typeface="ＭＳ Ｐゴシック" charset="-128"/>
              </a:defRPr>
            </a:lvl5pPr>
            <a:lvl6pPr marL="2514600" indent="-228600" defTabSz="94773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4773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4773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47738"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F66B27-8E07-8C45-993D-CCCD1487C65E}" type="slidenum">
              <a:rPr lang="en-US" altLang="en-US" sz="1300"/>
              <a:pPr eaLnBrk="1" hangingPunct="1"/>
              <a:t>7</a:t>
            </a:fld>
            <a:endParaRPr lang="en-US" altLang="en-US" sz="1300"/>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charset="0"/>
                <a:ea typeface="ＭＳ Ｐゴシック" charset="-128"/>
              </a:rPr>
              <a:t>As you can imagine, randomizing when you have a list corresponding to the population is not that difficult. This can be easily done on a computer. </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It turns out that the tricky part is before you randomize. This arises because sometimes I do not have the list of the entire population at my disposal. </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Whatever list of items I have is called a sampling frame.</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Suppose you wanted to find out the performance of your stocking policy in the supermarket. You could ask a random subset of customers at the check-out, did you find everything that you wanted? What’s wrong with that? Your sampling frame is the people who walked into the store and bought something. What about those who walked out because they could not find this one important thing and hence did not buy other things too? </a:t>
            </a:r>
          </a:p>
          <a:p>
            <a:pPr eaLnBrk="1" hangingPunct="1"/>
            <a:endParaRPr lang="en-US" altLang="en-US" dirty="0">
              <a:latin typeface="Arial" charset="0"/>
              <a:ea typeface="ＭＳ Ｐゴシック" charset="-128"/>
            </a:endParaRPr>
          </a:p>
          <a:p>
            <a:pPr eaLnBrk="1" hangingPunct="1"/>
            <a:r>
              <a:rPr lang="en-US" altLang="en-US" dirty="0">
                <a:latin typeface="Arial" charset="0"/>
                <a:ea typeface="ＭＳ Ｐゴシック" charset="-128"/>
              </a:rPr>
              <a:t>The other issue is sometimes there is no sampling frame that is available. Suppose, I have a new diagnostic product to test for TB in coughing patients. I want to see if this product can be used by quacks in rural areas. What should I do?</a:t>
            </a:r>
          </a:p>
        </p:txBody>
      </p:sp>
    </p:spTree>
    <p:extLst>
      <p:ext uri="{BB962C8B-B14F-4D97-AF65-F5344CB8AC3E}">
        <p14:creationId xmlns:p14="http://schemas.microsoft.com/office/powerpoint/2010/main" val="3036380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eaLnBrk="0" hangingPunct="0">
              <a:defRPr sz="2400">
                <a:solidFill>
                  <a:schemeClr val="tx1"/>
                </a:solidFill>
                <a:latin typeface="Arial" charset="0"/>
                <a:ea typeface="ＭＳ Ｐゴシック" charset="-128"/>
              </a:defRPr>
            </a:lvl1pPr>
            <a:lvl2pPr marL="742950" indent="-285750" defTabSz="947738" eaLnBrk="0" hangingPunct="0">
              <a:defRPr sz="2400">
                <a:solidFill>
                  <a:schemeClr val="tx1"/>
                </a:solidFill>
                <a:latin typeface="Arial" charset="0"/>
                <a:ea typeface="ＭＳ Ｐゴシック" charset="-128"/>
              </a:defRPr>
            </a:lvl2pPr>
            <a:lvl3pPr marL="1143000" indent="-228600" defTabSz="947738" eaLnBrk="0" hangingPunct="0">
              <a:defRPr sz="2400">
                <a:solidFill>
                  <a:schemeClr val="tx1"/>
                </a:solidFill>
                <a:latin typeface="Arial" charset="0"/>
                <a:ea typeface="ＭＳ Ｐゴシック" charset="-128"/>
              </a:defRPr>
            </a:lvl3pPr>
            <a:lvl4pPr marL="1600200" indent="-228600" defTabSz="947738" eaLnBrk="0" hangingPunct="0">
              <a:defRPr sz="2400">
                <a:solidFill>
                  <a:schemeClr val="tx1"/>
                </a:solidFill>
                <a:latin typeface="Arial" charset="0"/>
                <a:ea typeface="ＭＳ Ｐゴシック" charset="-128"/>
              </a:defRPr>
            </a:lvl4pPr>
            <a:lvl5pPr marL="2057400" indent="-228600" defTabSz="947738" eaLnBrk="0" hangingPunct="0">
              <a:defRPr sz="2400">
                <a:solidFill>
                  <a:schemeClr val="tx1"/>
                </a:solidFill>
                <a:latin typeface="Arial" charset="0"/>
                <a:ea typeface="ＭＳ Ｐゴシック" charset="-128"/>
              </a:defRPr>
            </a:lvl5pPr>
            <a:lvl6pPr marL="2514600" indent="-228600" defTabSz="94773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4773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4773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47738"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8235C5-4977-6B43-8E7B-30DC6CB110F2}" type="slidenum">
              <a:rPr lang="en-US" altLang="en-US" sz="1300"/>
              <a:pPr eaLnBrk="1" hangingPunct="1"/>
              <a:t>8</a:t>
            </a:fld>
            <a:endParaRPr lang="en-US" altLang="en-US" sz="1300"/>
          </a:p>
        </p:txBody>
      </p:sp>
      <p:sp>
        <p:nvSpPr>
          <p:cNvPr id="30722" name="Slide Image Placeholder 1"/>
          <p:cNvSpPr>
            <a:spLocks noGrp="1" noRot="1" noChangeAspect="1" noTextEdit="1"/>
          </p:cNvSpPr>
          <p:nvPr>
            <p:ph type="sldImg"/>
          </p:nvPr>
        </p:nvSpPr>
        <p:spPr bwMode="auto">
          <a:xfrm>
            <a:off x="1643063" y="71438"/>
            <a:ext cx="3625850" cy="20399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3" name="Notes Placeholder 2"/>
          <p:cNvSpPr>
            <a:spLocks noGrp="1"/>
          </p:cNvSpPr>
          <p:nvPr>
            <p:ph type="body" idx="1"/>
          </p:nvPr>
        </p:nvSpPr>
        <p:spPr bwMode="auto">
          <a:xfrm>
            <a:off x="295275" y="2192338"/>
            <a:ext cx="6581775" cy="7635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35" tIns="48318" rIns="96635" bIns="48318" numCol="1" anchor="t" anchorCtr="0" compatLnSpc="1">
            <a:prstTxWarp prst="textNoShape">
              <a:avLst/>
            </a:prstTxWarp>
          </a:bodyPr>
          <a:lstStyle/>
          <a:p>
            <a:pPr eaLnBrk="1" hangingPunct="1"/>
            <a:r>
              <a:rPr lang="en-US" altLang="en-US">
                <a:latin typeface="Arial" charset="0"/>
                <a:ea typeface="ＭＳ Ｐゴシック" charset="-128"/>
              </a:rPr>
              <a:t>In many cases, there is no attempt at randomization by the virtue of the inherent design.</a:t>
            </a:r>
          </a:p>
          <a:p>
            <a:pPr eaLnBrk="1" hangingPunct="1"/>
            <a:endParaRPr lang="en-US" altLang="en-US">
              <a:latin typeface="Arial" charset="0"/>
              <a:ea typeface="ＭＳ Ｐゴシック" charset="-128"/>
            </a:endParaRPr>
          </a:p>
          <a:p>
            <a:pPr eaLnBrk="1" hangingPunct="1"/>
            <a:r>
              <a:rPr lang="en-US" altLang="en-US">
                <a:latin typeface="Arial" charset="0"/>
                <a:ea typeface="ＭＳ Ｐゴシック" charset="-128"/>
              </a:rPr>
              <a:t>Think about all the reviews that you see online. My sense is that the customers have to have extreme experiences to be motivated to come and write reviews – either very satisfied or very dissatisfied. This is a case of voluntary sample.</a:t>
            </a:r>
          </a:p>
          <a:p>
            <a:pPr eaLnBrk="1" hangingPunct="1"/>
            <a:endParaRPr lang="en-US" altLang="en-US">
              <a:latin typeface="Arial" charset="0"/>
              <a:ea typeface="ＭＳ Ｐゴシック" charset="-128"/>
            </a:endParaRPr>
          </a:p>
          <a:p>
            <a:pPr eaLnBrk="1" hangingPunct="1"/>
            <a:r>
              <a:rPr lang="en-US" altLang="en-US">
                <a:latin typeface="Arial" charset="0"/>
                <a:ea typeface="ＭＳ Ｐゴシック" charset="-128"/>
              </a:rPr>
              <a:t>Sometimes, even in research studies, subjects get some reward for returning the survey, even if it is probabilistic. You might have picked up people who are willing to take that incentive.</a:t>
            </a:r>
          </a:p>
          <a:p>
            <a:pPr eaLnBrk="1" hangingPunct="1"/>
            <a:endParaRPr lang="en-US" altLang="en-US">
              <a:latin typeface="Arial" charset="0"/>
              <a:ea typeface="ＭＳ Ｐゴシック" charset="-128"/>
            </a:endParaRPr>
          </a:p>
          <a:p>
            <a:pPr eaLnBrk="1" hangingPunct="1"/>
            <a:r>
              <a:rPr lang="en-US" altLang="en-US">
                <a:latin typeface="Arial" charset="0"/>
                <a:ea typeface="ＭＳ Ｐゴシック" charset="-128"/>
              </a:rPr>
              <a:t>Here is a classic example. What happens when someone calls up people who are on the sample list but you do not get a response? Should you call them again or should you get more respondents?</a:t>
            </a:r>
          </a:p>
          <a:p>
            <a:pPr eaLnBrk="1" hangingPunct="1"/>
            <a:endParaRPr lang="en-US" altLang="en-US">
              <a:latin typeface="Arial" charset="0"/>
              <a:ea typeface="ＭＳ Ｐゴシック" charset="-128"/>
            </a:endParaRPr>
          </a:p>
          <a:p>
            <a:pPr eaLnBrk="1" hangingPunct="1"/>
            <a:r>
              <a:rPr lang="en-US" altLang="en-US">
                <a:latin typeface="Arial" charset="0"/>
                <a:ea typeface="ＭＳ Ｐゴシック" charset="-128"/>
              </a:rPr>
              <a:t>OK, so from now on, in all our analysis, we are going to assume that the sample is a SRS and we can use it legitimately. Now back to our example on work experience of your class of 2014.</a:t>
            </a:r>
          </a:p>
        </p:txBody>
      </p:sp>
      <p:sp>
        <p:nvSpPr>
          <p:cNvPr id="30724" name="Slide Number Placeholder 3"/>
          <p:cNvSpPr txBox="1">
            <a:spLocks noGrp="1"/>
          </p:cNvSpPr>
          <p:nvPr/>
        </p:nvSpPr>
        <p:spPr bwMode="auto">
          <a:xfrm>
            <a:off x="402113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5" tIns="48318" rIns="96635" bIns="48318" anchor="b"/>
          <a:lstStyle>
            <a:lvl1pPr defTabSz="957263" eaLnBrk="0" hangingPunct="0">
              <a:defRPr sz="2400">
                <a:solidFill>
                  <a:schemeClr val="tx1"/>
                </a:solidFill>
                <a:latin typeface="Arial" charset="0"/>
                <a:ea typeface="ＭＳ Ｐゴシック" charset="-128"/>
              </a:defRPr>
            </a:lvl1pPr>
            <a:lvl2pPr marL="742950" indent="-285750" defTabSz="957263" eaLnBrk="0" hangingPunct="0">
              <a:defRPr sz="2400">
                <a:solidFill>
                  <a:schemeClr val="tx1"/>
                </a:solidFill>
                <a:latin typeface="Arial" charset="0"/>
                <a:ea typeface="ＭＳ Ｐゴシック" charset="-128"/>
              </a:defRPr>
            </a:lvl2pPr>
            <a:lvl3pPr marL="1143000" indent="-228600" defTabSz="957263" eaLnBrk="0" hangingPunct="0">
              <a:defRPr sz="2400">
                <a:solidFill>
                  <a:schemeClr val="tx1"/>
                </a:solidFill>
                <a:latin typeface="Arial" charset="0"/>
                <a:ea typeface="ＭＳ Ｐゴシック" charset="-128"/>
              </a:defRPr>
            </a:lvl3pPr>
            <a:lvl4pPr marL="1600200" indent="-228600" defTabSz="957263" eaLnBrk="0" hangingPunct="0">
              <a:defRPr sz="2400">
                <a:solidFill>
                  <a:schemeClr val="tx1"/>
                </a:solidFill>
                <a:latin typeface="Arial" charset="0"/>
                <a:ea typeface="ＭＳ Ｐゴシック" charset="-128"/>
              </a:defRPr>
            </a:lvl4pPr>
            <a:lvl5pPr marL="2057400" indent="-228600" defTabSz="957263" eaLnBrk="0" hangingPunct="0">
              <a:defRPr sz="2400">
                <a:solidFill>
                  <a:schemeClr val="tx1"/>
                </a:solidFill>
                <a:latin typeface="Arial" charset="0"/>
                <a:ea typeface="ＭＳ Ｐゴシック" charset="-128"/>
              </a:defRPr>
            </a:lvl5pPr>
            <a:lvl6pPr marL="2514600" indent="-228600" defTabSz="95726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5726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5726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5726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16757823-7FC9-B447-952C-BCC95DC12DE5}" type="slidenum">
              <a:rPr lang="en-US" altLang="en-US" sz="1300"/>
              <a:pPr algn="r" eaLnBrk="1" hangingPunct="1"/>
              <a:t>8</a:t>
            </a:fld>
            <a:endParaRPr lang="en-US" altLang="en-US" sz="1300"/>
          </a:p>
        </p:txBody>
      </p:sp>
    </p:spTree>
    <p:extLst>
      <p:ext uri="{BB962C8B-B14F-4D97-AF65-F5344CB8AC3E}">
        <p14:creationId xmlns:p14="http://schemas.microsoft.com/office/powerpoint/2010/main" val="3093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This is one of the fundamental results of statistics and it has immense practical value. Almost the entire methodology that we are going to develop in this course, all software programs use this theorem on a routine basis. It says that the distribution of the sample mean is normal if the data is normally distributed. But even if the data is not normally distributed but you take a large enough sample and samples are drawn independently, the sample mean distribution is approximately normal. It also tells us that the mean of this distribution of sample means is the population mean and the standard deviation is population standard deviation divided by square root of the sample size. </a:t>
            </a:r>
          </a:p>
          <a:p>
            <a:endParaRPr lang="en-US" altLang="en-US">
              <a:ea typeface="ＭＳ Ｐゴシック" charset="-128"/>
            </a:endParaRPr>
          </a:p>
          <a:p>
            <a:r>
              <a:rPr lang="en-US" altLang="en-US">
                <a:ea typeface="ＭＳ Ｐゴシック" charset="-128"/>
              </a:rPr>
              <a:t>This makes sense. When we take a sample and average over it, we are reducing the variability. I pick 10 people at random, I get some with more work experience and some with less, so that it is less variable than the population itself. Obviously if the sample size went very large, i.e., you were drawing the entire population, then there will be no standard error. You will know the population mean for sure.</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1B6276-6692-D048-B6FF-20B4CA36B72C}" type="slidenum">
              <a:rPr lang="en-US" altLang="en-US" sz="1300">
                <a:latin typeface="Calibri" charset="0"/>
              </a:rPr>
              <a:pPr eaLnBrk="1" hangingPunct="1"/>
              <a:t>9</a:t>
            </a:fld>
            <a:endParaRPr lang="en-US" altLang="en-US" sz="1300">
              <a:latin typeface="Calibri" charset="0"/>
            </a:endParaRPr>
          </a:p>
        </p:txBody>
      </p:sp>
      <p:sp>
        <p:nvSpPr>
          <p:cNvPr id="5" name="Footer Placeholder 4"/>
          <p:cNvSpPr>
            <a:spLocks noGrp="1"/>
          </p:cNvSpPr>
          <p:nvPr>
            <p:ph type="ftr" sz="quarter" idx="4"/>
          </p:nvPr>
        </p:nvSpPr>
        <p:spPr/>
        <p:txBody>
          <a:bodyPr/>
          <a:lstStyle/>
          <a:p>
            <a:pPr>
              <a:defRPr/>
            </a:pPr>
            <a:r>
              <a:rPr lang="en-US"/>
              <a:t>S. Deo/Statistical Methods for Management Decisions</a:t>
            </a:r>
          </a:p>
        </p:txBody>
      </p:sp>
    </p:spTree>
    <p:extLst>
      <p:ext uri="{BB962C8B-B14F-4D97-AF65-F5344CB8AC3E}">
        <p14:creationId xmlns:p14="http://schemas.microsoft.com/office/powerpoint/2010/main" val="150480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Let me just emphasize that we are dealing with two distributions here. One is the population distribution, the other is that of the sample means.</a:t>
            </a:r>
          </a:p>
          <a:p>
            <a:endParaRPr lang="en-US" altLang="en-US">
              <a:ea typeface="ＭＳ Ｐゴシック" charset="-128"/>
            </a:endParaRPr>
          </a:p>
          <a:p>
            <a:r>
              <a:rPr lang="en-US" altLang="en-US">
                <a:ea typeface="ＭＳ Ｐゴシック" charset="-128"/>
              </a:rPr>
              <a:t>“Draw the picture of two distributions.”</a:t>
            </a:r>
          </a:p>
          <a:p>
            <a:endParaRPr lang="en-US" altLang="en-US">
              <a:ea typeface="ＭＳ Ｐゴシック" charset="-128"/>
            </a:endParaRPr>
          </a:p>
          <a:p>
            <a:r>
              <a:rPr lang="en-US" altLang="en-US">
                <a:ea typeface="ＭＳ Ｐゴシック" charset="-128"/>
              </a:rPr>
              <a:t>One might or might not be normal, the other is approximately normal.</a:t>
            </a: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1B1A4AC-741C-B44D-83B0-DF1B9EF96843}" type="slidenum">
              <a:rPr lang="en-US" altLang="en-US" sz="1300">
                <a:latin typeface="Calibri" charset="0"/>
              </a:rPr>
              <a:pPr eaLnBrk="1" hangingPunct="1"/>
              <a:t>10</a:t>
            </a:fld>
            <a:endParaRPr lang="en-US" altLang="en-US" sz="1300">
              <a:latin typeface="Calibri" charset="0"/>
            </a:endParaRPr>
          </a:p>
        </p:txBody>
      </p:sp>
      <p:sp>
        <p:nvSpPr>
          <p:cNvPr id="5" name="Footer Placeholder 4"/>
          <p:cNvSpPr>
            <a:spLocks noGrp="1"/>
          </p:cNvSpPr>
          <p:nvPr>
            <p:ph type="ftr" sz="quarter" idx="4"/>
          </p:nvPr>
        </p:nvSpPr>
        <p:spPr/>
        <p:txBody>
          <a:bodyPr/>
          <a:lstStyle/>
          <a:p>
            <a:pPr>
              <a:defRPr/>
            </a:pPr>
            <a:r>
              <a:rPr lang="en-US"/>
              <a:t>S. Deo/Statistical Methods for Management Decisions</a:t>
            </a:r>
          </a:p>
        </p:txBody>
      </p:sp>
    </p:spTree>
    <p:extLst>
      <p:ext uri="{BB962C8B-B14F-4D97-AF65-F5344CB8AC3E}">
        <p14:creationId xmlns:p14="http://schemas.microsoft.com/office/powerpoint/2010/main" val="158558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5443822-AAEF-E643-8FA7-9E059B600771}" type="slidenum">
              <a:rPr lang="en-US" altLang="en-US" sz="1300">
                <a:latin typeface="Calibri" charset="0"/>
              </a:rPr>
              <a:pPr eaLnBrk="1" hangingPunct="1"/>
              <a:t>11</a:t>
            </a:fld>
            <a:endParaRPr lang="en-US" altLang="en-US" sz="13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Of course Central Limit Theorem Is not like speed of light or gravitational constant. It is true under certain conditions.</a:t>
            </a:r>
          </a:p>
          <a:p>
            <a:endParaRPr lang="en-US" altLang="en-US">
              <a:ea typeface="ＭＳ Ｐゴシック" charset="-128"/>
            </a:endParaRPr>
          </a:p>
          <a:p>
            <a:r>
              <a:rPr lang="en-US" altLang="en-US">
                <a:ea typeface="ＭＳ Ｐゴシック" charset="-128"/>
              </a:rPr>
              <a:t>The first one requires that the samples be drawn independently. The second one requires that the sample size is large enough and I will tell you what is meant by that.</a:t>
            </a:r>
          </a:p>
        </p:txBody>
      </p:sp>
      <p:sp>
        <p:nvSpPr>
          <p:cNvPr id="5" name="Footer Placeholder 4"/>
          <p:cNvSpPr>
            <a:spLocks noGrp="1"/>
          </p:cNvSpPr>
          <p:nvPr>
            <p:ph type="ftr" sz="quarter" idx="4"/>
          </p:nvPr>
        </p:nvSpPr>
        <p:spPr/>
        <p:txBody>
          <a:bodyPr/>
          <a:lstStyle/>
          <a:p>
            <a:pPr>
              <a:defRPr/>
            </a:pPr>
            <a:r>
              <a:rPr lang="en-US"/>
              <a:t>S. Deo/Statistical Methods for Management Decisions</a:t>
            </a:r>
          </a:p>
        </p:txBody>
      </p:sp>
    </p:spTree>
    <p:extLst>
      <p:ext uri="{BB962C8B-B14F-4D97-AF65-F5344CB8AC3E}">
        <p14:creationId xmlns:p14="http://schemas.microsoft.com/office/powerpoint/2010/main" val="2998917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US" sz="18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US" sz="18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US" sz="18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US" sz="18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US" sz="1800"/>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sz="18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sz="1800"/>
            </a:p>
          </p:txBody>
        </p:sp>
      </p:grpSp>
      <p:sp>
        <p:nvSpPr>
          <p:cNvPr id="23564" name="Rectangle 12"/>
          <p:cNvSpPr>
            <a:spLocks noGrp="1" noChangeArrowheads="1"/>
          </p:cNvSpPr>
          <p:nvPr>
            <p:ph type="ctrTitle"/>
          </p:nvPr>
        </p:nvSpPr>
        <p:spPr>
          <a:xfrm>
            <a:off x="1320800" y="1828800"/>
            <a:ext cx="10363200" cy="1143000"/>
          </a:xfrm>
        </p:spPr>
        <p:txBody>
          <a:bodyPr/>
          <a:lstStyle>
            <a:lvl1pPr>
              <a:defRPr/>
            </a:lvl1pPr>
          </a:lstStyle>
          <a:p>
            <a:r>
              <a:rPr lang="en-US"/>
              <a:t>Click to edit Master title style</a:t>
            </a:r>
          </a:p>
        </p:txBody>
      </p:sp>
      <p:sp>
        <p:nvSpPr>
          <p:cNvPr id="2356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1320800" y="6248400"/>
            <a:ext cx="2540000" cy="457200"/>
          </a:xfrm>
        </p:spPr>
        <p:txBody>
          <a:bodyPr/>
          <a:lstStyle>
            <a:lvl1pPr>
              <a:defRPr smtClean="0">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4572000" y="6248400"/>
            <a:ext cx="3860800" cy="457200"/>
          </a:xfrm>
        </p:spPr>
        <p:txBody>
          <a:bodyPr/>
          <a:lstStyle>
            <a:lvl1pPr>
              <a:defRPr smtClean="0">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9144000" y="6248400"/>
            <a:ext cx="2540000" cy="457200"/>
          </a:xfrm>
        </p:spPr>
        <p:txBody>
          <a:bodyPr/>
          <a:lstStyle>
            <a:lvl1pPr>
              <a:defRPr smtClean="0">
                <a:solidFill>
                  <a:schemeClr val="bg2"/>
                </a:solidFill>
              </a:defRPr>
            </a:lvl1pPr>
          </a:lstStyle>
          <a:p>
            <a:pPr>
              <a:defRPr/>
            </a:pPr>
            <a:fld id="{03567106-000F-4E31-BC83-65C587892B20}" type="slidenum">
              <a:rPr lang="en-US"/>
              <a:pPr>
                <a:defRPr/>
              </a:pPr>
              <a:t>‹#›</a:t>
            </a:fld>
            <a:endParaRPr lang="en-US"/>
          </a:p>
        </p:txBody>
      </p:sp>
    </p:spTree>
    <p:extLst>
      <p:ext uri="{BB962C8B-B14F-4D97-AF65-F5344CB8AC3E}">
        <p14:creationId xmlns:p14="http://schemas.microsoft.com/office/powerpoint/2010/main" val="579238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A5D159E-6F1D-4867-A58D-75CA2132ED53}" type="slidenum">
              <a:rPr lang="en-US"/>
              <a:pPr>
                <a:defRPr/>
              </a:pPr>
              <a:t>‹#›</a:t>
            </a:fld>
            <a:endParaRPr lang="en-US"/>
          </a:p>
        </p:txBody>
      </p:sp>
    </p:spTree>
    <p:extLst>
      <p:ext uri="{BB962C8B-B14F-4D97-AF65-F5344CB8AC3E}">
        <p14:creationId xmlns:p14="http://schemas.microsoft.com/office/powerpoint/2010/main" val="428966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617539"/>
            <a:ext cx="2601384" cy="5514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34584" y="617539"/>
            <a:ext cx="7600949"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55941F7-141C-4711-9052-9393EF919EB2}" type="slidenum">
              <a:rPr lang="en-US"/>
              <a:pPr>
                <a:defRPr/>
              </a:pPr>
              <a:t>‹#›</a:t>
            </a:fld>
            <a:endParaRPr lang="en-US"/>
          </a:p>
        </p:txBody>
      </p:sp>
    </p:spTree>
    <p:extLst>
      <p:ext uri="{BB962C8B-B14F-4D97-AF65-F5344CB8AC3E}">
        <p14:creationId xmlns:p14="http://schemas.microsoft.com/office/powerpoint/2010/main" val="2666968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EC2C909-C2D9-4C7E-9316-6C1B2F6DAE63}" type="slidenum">
              <a:rPr lang="en-US"/>
              <a:pPr>
                <a:defRPr/>
              </a:pPr>
              <a:t>‹#›</a:t>
            </a:fld>
            <a:endParaRPr lang="en-US"/>
          </a:p>
        </p:txBody>
      </p:sp>
    </p:spTree>
    <p:extLst>
      <p:ext uri="{BB962C8B-B14F-4D97-AF65-F5344CB8AC3E}">
        <p14:creationId xmlns:p14="http://schemas.microsoft.com/office/powerpoint/2010/main" val="417207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677C158A-215D-4228-BD6D-05B299B931EB}" type="slidenum">
              <a:rPr lang="en-US"/>
              <a:pPr>
                <a:defRPr/>
              </a:pPr>
              <a:t>‹#›</a:t>
            </a:fld>
            <a:endParaRPr lang="en-US"/>
          </a:p>
        </p:txBody>
      </p:sp>
    </p:spTree>
    <p:extLst>
      <p:ext uri="{BB962C8B-B14F-4D97-AF65-F5344CB8AC3E}">
        <p14:creationId xmlns:p14="http://schemas.microsoft.com/office/powerpoint/2010/main" val="2851750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C4CCC41-3AAC-47DE-B5DB-430D29ACECFE}" type="slidenum">
              <a:rPr lang="en-US"/>
              <a:pPr>
                <a:defRPr/>
              </a:pPr>
              <a:t>‹#›</a:t>
            </a:fld>
            <a:endParaRPr lang="en-US"/>
          </a:p>
        </p:txBody>
      </p:sp>
    </p:spTree>
    <p:extLst>
      <p:ext uri="{BB962C8B-B14F-4D97-AF65-F5344CB8AC3E}">
        <p14:creationId xmlns:p14="http://schemas.microsoft.com/office/powerpoint/2010/main" val="224788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049088AC-8351-45E5-BA9C-50C87863544B}" type="slidenum">
              <a:rPr lang="en-US"/>
              <a:pPr>
                <a:defRPr/>
              </a:pPr>
              <a:t>‹#›</a:t>
            </a:fld>
            <a:endParaRPr lang="en-US"/>
          </a:p>
        </p:txBody>
      </p:sp>
    </p:spTree>
    <p:extLst>
      <p:ext uri="{BB962C8B-B14F-4D97-AF65-F5344CB8AC3E}">
        <p14:creationId xmlns:p14="http://schemas.microsoft.com/office/powerpoint/2010/main" val="266579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146250F0-DFA7-470F-96F1-AC5EAB633A07}" type="slidenum">
              <a:rPr lang="en-US"/>
              <a:pPr>
                <a:defRPr/>
              </a:pPr>
              <a:t>‹#›</a:t>
            </a:fld>
            <a:endParaRPr lang="en-US"/>
          </a:p>
        </p:txBody>
      </p:sp>
    </p:spTree>
    <p:extLst>
      <p:ext uri="{BB962C8B-B14F-4D97-AF65-F5344CB8AC3E}">
        <p14:creationId xmlns:p14="http://schemas.microsoft.com/office/powerpoint/2010/main" val="289842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05BF8C5C-B129-46DC-9752-35FE4FEEF73B}" type="slidenum">
              <a:rPr lang="en-US"/>
              <a:pPr>
                <a:defRPr/>
              </a:pPr>
              <a:t>‹#›</a:t>
            </a:fld>
            <a:endParaRPr lang="en-US"/>
          </a:p>
        </p:txBody>
      </p:sp>
    </p:spTree>
    <p:extLst>
      <p:ext uri="{BB962C8B-B14F-4D97-AF65-F5344CB8AC3E}">
        <p14:creationId xmlns:p14="http://schemas.microsoft.com/office/powerpoint/2010/main" val="1038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F1212A87-56A3-4EA2-A2CA-0B174D658A98}" type="slidenum">
              <a:rPr lang="en-US"/>
              <a:pPr>
                <a:defRPr/>
              </a:pPr>
              <a:t>‹#›</a:t>
            </a:fld>
            <a:endParaRPr lang="en-US"/>
          </a:p>
        </p:txBody>
      </p:sp>
    </p:spTree>
    <p:extLst>
      <p:ext uri="{BB962C8B-B14F-4D97-AF65-F5344CB8AC3E}">
        <p14:creationId xmlns:p14="http://schemas.microsoft.com/office/powerpoint/2010/main" val="150089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484CC18-928B-4355-924F-983E8B3108D5}" type="slidenum">
              <a:rPr lang="en-US"/>
              <a:pPr>
                <a:defRPr/>
              </a:pPr>
              <a:t>‹#›</a:t>
            </a:fld>
            <a:endParaRPr lang="en-US"/>
          </a:p>
        </p:txBody>
      </p:sp>
    </p:spTree>
    <p:extLst>
      <p:ext uri="{BB962C8B-B14F-4D97-AF65-F5344CB8AC3E}">
        <p14:creationId xmlns:p14="http://schemas.microsoft.com/office/powerpoint/2010/main" val="342389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ChangeArrowheads="1"/>
          </p:cNvSpPr>
          <p:nvPr/>
        </p:nvSpPr>
        <p:spPr bwMode="ltGray">
          <a:xfrm>
            <a:off x="556684" y="1098551"/>
            <a:ext cx="584200" cy="474663"/>
          </a:xfrm>
          <a:prstGeom prst="rect">
            <a:avLst/>
          </a:prstGeom>
          <a:solidFill>
            <a:schemeClr val="accent2"/>
          </a:solidFill>
          <a:ln w="9525">
            <a:noFill/>
            <a:miter lim="800000"/>
            <a:headEnd/>
            <a:tailEnd/>
          </a:ln>
          <a:effectLst/>
        </p:spPr>
        <p:txBody>
          <a:bodyPr wrap="none" anchor="ctr"/>
          <a:lstStyle/>
          <a:p>
            <a:pPr algn="ctr">
              <a:defRPr/>
            </a:pPr>
            <a:endParaRPr kumimoji="1" lang="en-US" sz="1800"/>
          </a:p>
        </p:txBody>
      </p:sp>
      <p:sp>
        <p:nvSpPr>
          <p:cNvPr id="22531"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22532" name="Rectangle 4"/>
          <p:cNvSpPr>
            <a:spLocks noChangeArrowheads="1"/>
          </p:cNvSpPr>
          <p:nvPr/>
        </p:nvSpPr>
        <p:spPr bwMode="ltGray">
          <a:xfrm>
            <a:off x="721785" y="1520826"/>
            <a:ext cx="563033" cy="474663"/>
          </a:xfrm>
          <a:prstGeom prst="rect">
            <a:avLst/>
          </a:prstGeom>
          <a:solidFill>
            <a:schemeClr val="folHlink"/>
          </a:solidFill>
          <a:ln w="9525">
            <a:noFill/>
            <a:miter lim="800000"/>
            <a:headEnd/>
            <a:tailEnd/>
          </a:ln>
          <a:effectLst/>
        </p:spPr>
        <p:txBody>
          <a:bodyPr wrap="none" anchor="ctr"/>
          <a:lstStyle/>
          <a:p>
            <a:pPr algn="ctr">
              <a:defRPr/>
            </a:pPr>
            <a:endParaRPr kumimoji="1" lang="en-US" sz="1800"/>
          </a:p>
        </p:txBody>
      </p:sp>
      <p:sp>
        <p:nvSpPr>
          <p:cNvPr id="22533"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22534"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en-US" sz="1800"/>
          </a:p>
        </p:txBody>
      </p:sp>
      <p:sp>
        <p:nvSpPr>
          <p:cNvPr id="22535" name="Rectangle 7"/>
          <p:cNvSpPr>
            <a:spLocks noChangeArrowheads="1"/>
          </p:cNvSpPr>
          <p:nvPr/>
        </p:nvSpPr>
        <p:spPr bwMode="gray">
          <a:xfrm>
            <a:off x="1016000" y="990601"/>
            <a:ext cx="42333" cy="1052513"/>
          </a:xfrm>
          <a:prstGeom prst="rect">
            <a:avLst/>
          </a:prstGeom>
          <a:solidFill>
            <a:schemeClr val="bg2"/>
          </a:solidFill>
          <a:ln w="9525">
            <a:noFill/>
            <a:miter lim="800000"/>
            <a:headEnd/>
            <a:tailEnd/>
          </a:ln>
          <a:effectLst/>
        </p:spPr>
        <p:txBody>
          <a:bodyPr wrap="none" anchor="ctr"/>
          <a:lstStyle/>
          <a:p>
            <a:pPr algn="ctr">
              <a:defRPr/>
            </a:pPr>
            <a:endParaRPr kumimoji="1" lang="en-US" sz="1800"/>
          </a:p>
        </p:txBody>
      </p:sp>
      <p:sp>
        <p:nvSpPr>
          <p:cNvPr id="22536"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7177" name="Rectangle 9"/>
          <p:cNvSpPr>
            <a:spLocks noGrp="1" noChangeArrowheads="1"/>
          </p:cNvSpPr>
          <p:nvPr>
            <p:ph type="title"/>
          </p:nvPr>
        </p:nvSpPr>
        <p:spPr bwMode="auto">
          <a:xfrm>
            <a:off x="1534585" y="617538"/>
            <a:ext cx="10390716"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178" name="Rectangle 10"/>
          <p:cNvSpPr>
            <a:spLocks noGrp="1" noChangeArrowheads="1"/>
          </p:cNvSpPr>
          <p:nvPr>
            <p:ph type="body" idx="1"/>
          </p:nvPr>
        </p:nvSpPr>
        <p:spPr bwMode="auto">
          <a:xfrm>
            <a:off x="1576917" y="2017713"/>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539"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vl1pPr>
          </a:lstStyle>
          <a:p>
            <a:pPr>
              <a:defRPr/>
            </a:pPr>
            <a:endParaRPr lang="en-US"/>
          </a:p>
        </p:txBody>
      </p:sp>
      <p:sp>
        <p:nvSpPr>
          <p:cNvPr id="22540"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lvl1pPr>
          </a:lstStyle>
          <a:p>
            <a:pPr>
              <a:defRPr/>
            </a:pPr>
            <a:endParaRPr lang="en-US"/>
          </a:p>
        </p:txBody>
      </p:sp>
      <p:sp>
        <p:nvSpPr>
          <p:cNvPr id="22541"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lvl1pPr>
          </a:lstStyle>
          <a:p>
            <a:pPr>
              <a:defRPr/>
            </a:pPr>
            <a:fld id="{B75823A8-FC30-4663-9CF9-B8EA78707CAC}" type="slidenum">
              <a:rPr lang="en-US"/>
              <a:pPr>
                <a:defRPr/>
              </a:pPr>
              <a:t>‹#›</a:t>
            </a:fld>
            <a:endParaRPr lang="en-US"/>
          </a:p>
        </p:txBody>
      </p:sp>
    </p:spTree>
    <p:extLst>
      <p:ext uri="{BB962C8B-B14F-4D97-AF65-F5344CB8AC3E}">
        <p14:creationId xmlns:p14="http://schemas.microsoft.com/office/powerpoint/2010/main" val="3378438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agadevara_V@isb.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6.%20Central%20Limit%20Theorem.xls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hyperlink" Target="sampling-1.xl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image" Target="../media/image5.wmf"/><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8.png"/><Relationship Id="rId9"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2667000" y="2057400"/>
            <a:ext cx="7467600" cy="990600"/>
          </a:xfrm>
        </p:spPr>
        <p:txBody>
          <a:bodyPr/>
          <a:lstStyle/>
          <a:p>
            <a:br>
              <a:rPr lang="en-US" dirty="0"/>
            </a:br>
            <a:r>
              <a:rPr lang="en-US" dirty="0"/>
              <a:t>S</a:t>
            </a:r>
            <a:r>
              <a:rPr lang="en-US" sz="3200" b="1" dirty="0"/>
              <a:t>ession 2 Sampling</a:t>
            </a:r>
            <a:endParaRPr lang="en-US" sz="3200" b="1" dirty="0">
              <a:latin typeface="Shruti" pitchFamily="2"/>
              <a:cs typeface="Times New Roman" pitchFamily="18" charset="0"/>
            </a:endParaRPr>
          </a:p>
        </p:txBody>
      </p:sp>
      <p:sp>
        <p:nvSpPr>
          <p:cNvPr id="9219" name="Rectangle 3"/>
          <p:cNvSpPr>
            <a:spLocks noGrp="1" noChangeArrowheads="1"/>
          </p:cNvSpPr>
          <p:nvPr>
            <p:ph type="subTitle" idx="1"/>
          </p:nvPr>
        </p:nvSpPr>
        <p:spPr>
          <a:xfrm>
            <a:off x="1981200" y="3048000"/>
            <a:ext cx="8382000" cy="2824656"/>
          </a:xfrm>
        </p:spPr>
        <p:txBody>
          <a:bodyPr/>
          <a:lstStyle/>
          <a:p>
            <a:pPr eaLnBrk="1" hangingPunct="1"/>
            <a:endParaRPr lang="en-US" dirty="0"/>
          </a:p>
          <a:p>
            <a:pPr eaLnBrk="1" hangingPunct="1"/>
            <a:endParaRPr lang="en-US" dirty="0"/>
          </a:p>
          <a:p>
            <a:pPr eaLnBrk="1" hangingPunct="1"/>
            <a:endParaRPr lang="en-US" dirty="0"/>
          </a:p>
          <a:p>
            <a:pPr eaLnBrk="1" hangingPunct="1"/>
            <a:r>
              <a:rPr lang="en-US" dirty="0"/>
              <a:t>Prof Vishnuprasad Nagadevara</a:t>
            </a:r>
          </a:p>
          <a:p>
            <a:pPr eaLnBrk="1" hangingPunct="1"/>
            <a:r>
              <a:rPr lang="en-US" dirty="0">
                <a:hlinkClick r:id="rId2"/>
              </a:rPr>
              <a:t>Nagadevara_V@isb.edu</a:t>
            </a:r>
            <a:endParaRPr lang="en-US" dirty="0"/>
          </a:p>
          <a:p>
            <a:pPr eaLnBrk="1" hangingPunct="1"/>
            <a:r>
              <a:rPr lang="en-US" dirty="0"/>
              <a:t> </a:t>
            </a:r>
          </a:p>
        </p:txBody>
      </p:sp>
    </p:spTree>
    <p:extLst>
      <p:ext uri="{BB962C8B-B14F-4D97-AF65-F5344CB8AC3E}">
        <p14:creationId xmlns:p14="http://schemas.microsoft.com/office/powerpoint/2010/main" val="412974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676400" y="700058"/>
            <a:ext cx="8839200" cy="838200"/>
          </a:xfrm>
        </p:spPr>
        <p:txBody>
          <a:bodyPr/>
          <a:lstStyle/>
          <a:p>
            <a:r>
              <a:rPr lang="en-US" altLang="en-US" sz="3600" dirty="0">
                <a:ea typeface="ＭＳ Ｐゴシック" charset="-128"/>
              </a:rPr>
              <a:t>Be careful… Tale of two distributions!</a:t>
            </a:r>
          </a:p>
        </p:txBody>
      </p:sp>
      <p:sp>
        <p:nvSpPr>
          <p:cNvPr id="19459" name="Rectangle 3"/>
          <p:cNvSpPr>
            <a:spLocks noGrp="1" noChangeArrowheads="1"/>
          </p:cNvSpPr>
          <p:nvPr>
            <p:ph type="body" idx="1"/>
          </p:nvPr>
        </p:nvSpPr>
        <p:spPr>
          <a:xfrm>
            <a:off x="491655" y="2302233"/>
            <a:ext cx="2971800" cy="1981200"/>
          </a:xfrm>
        </p:spPr>
        <p:txBody>
          <a:bodyPr/>
          <a:lstStyle/>
          <a:p>
            <a:r>
              <a:rPr lang="en-US" altLang="en-US" sz="1600" dirty="0">
                <a:ea typeface="ＭＳ Ｐゴシック" charset="-128"/>
              </a:rPr>
              <a:t>The </a:t>
            </a:r>
            <a:r>
              <a:rPr lang="en-US" altLang="en-US" sz="1600" dirty="0">
                <a:solidFill>
                  <a:srgbClr val="0000FF"/>
                </a:solidFill>
                <a:ea typeface="ＭＳ Ｐゴシック" charset="-128"/>
              </a:rPr>
              <a:t>distribution of the data</a:t>
            </a:r>
            <a:r>
              <a:rPr lang="en-US" altLang="en-US" sz="1600" dirty="0">
                <a:ea typeface="ＭＳ Ｐゴシック" charset="-128"/>
              </a:rPr>
              <a:t> itself (Total Crime, N=1899), which </a:t>
            </a:r>
            <a:r>
              <a:rPr lang="en-US" altLang="en-US" sz="1600" dirty="0">
                <a:solidFill>
                  <a:srgbClr val="0000FF"/>
                </a:solidFill>
                <a:ea typeface="ＭＳ Ｐゴシック" charset="-128"/>
              </a:rPr>
              <a:t>may or may not be normal</a:t>
            </a:r>
          </a:p>
          <a:p>
            <a:pPr lvl="1">
              <a:buFont typeface="Wingdings" charset="2"/>
              <a:buNone/>
            </a:pPr>
            <a:endParaRPr lang="en-US" altLang="en-US" dirty="0">
              <a:solidFill>
                <a:srgbClr val="0000FF"/>
              </a:solidFill>
              <a:ea typeface="ＭＳ Ｐゴシック" charset="-128"/>
            </a:endParaRPr>
          </a:p>
        </p:txBody>
      </p:sp>
      <p:sp>
        <p:nvSpPr>
          <p:cNvPr id="3789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18B0112D-0698-A94A-BDED-BDE068F468DF}" type="slidenum">
              <a:rPr lang="en-US" altLang="en-US" sz="1200">
                <a:solidFill>
                  <a:schemeClr val="bg1"/>
                </a:solidFill>
                <a:latin typeface="Calibri" charset="0"/>
              </a:rPr>
              <a:pPr eaLnBrk="1" fontAlgn="base" hangingPunct="1">
                <a:spcBef>
                  <a:spcPct val="0"/>
                </a:spcBef>
                <a:spcAft>
                  <a:spcPct val="0"/>
                </a:spcAft>
              </a:pPr>
              <a:t>10</a:t>
            </a:fld>
            <a:endParaRPr lang="en-US" altLang="en-US" sz="1200">
              <a:solidFill>
                <a:schemeClr val="bg1"/>
              </a:solidFill>
              <a:latin typeface="Calibri" charset="0"/>
            </a:endParaRPr>
          </a:p>
        </p:txBody>
      </p:sp>
      <p:sp>
        <p:nvSpPr>
          <p:cNvPr id="19462" name="TextBox 12"/>
          <p:cNvSpPr txBox="1">
            <a:spLocks noChangeArrowheads="1"/>
          </p:cNvSpPr>
          <p:nvPr/>
        </p:nvSpPr>
        <p:spPr bwMode="auto">
          <a:xfrm>
            <a:off x="8305799" y="2517802"/>
            <a:ext cx="27379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latin typeface="Calibri" charset="0"/>
              </a:rPr>
              <a:t>Mean (</a:t>
            </a:r>
            <a:r>
              <a:rPr lang="el-GR" altLang="en-US" sz="1600" dirty="0">
                <a:latin typeface="Calibri" charset="0"/>
              </a:rPr>
              <a:t>μ</a:t>
            </a:r>
            <a:r>
              <a:rPr lang="en-US" altLang="en-US" sz="1600" dirty="0">
                <a:latin typeface="Calibri" charset="0"/>
              </a:rPr>
              <a:t>)</a:t>
            </a:r>
            <a:r>
              <a:rPr lang="el-GR" altLang="en-US" sz="1600" dirty="0">
                <a:latin typeface="Calibri" charset="0"/>
              </a:rPr>
              <a:t> </a:t>
            </a:r>
            <a:r>
              <a:rPr lang="en-US" altLang="en-US" sz="1600" dirty="0">
                <a:latin typeface="Calibri" charset="0"/>
              </a:rPr>
              <a:t>(‘000)= 245.2 </a:t>
            </a:r>
          </a:p>
          <a:p>
            <a:pPr eaLnBrk="1" hangingPunct="1"/>
            <a:r>
              <a:rPr lang="en-US" altLang="en-US" sz="1600" dirty="0">
                <a:latin typeface="Calibri" charset="0"/>
              </a:rPr>
              <a:t>Std. Dev. (</a:t>
            </a:r>
            <a:r>
              <a:rPr lang="el-GR" altLang="en-US" sz="1600" dirty="0"/>
              <a:t>σ</a:t>
            </a:r>
            <a:r>
              <a:rPr lang="en-US" altLang="en-US" sz="1600" dirty="0"/>
              <a:t>)</a:t>
            </a:r>
            <a:r>
              <a:rPr lang="en-US" altLang="en-US" sz="1600" dirty="0">
                <a:latin typeface="Calibri" charset="0"/>
              </a:rPr>
              <a:t> (‘000)= 303.7</a:t>
            </a:r>
          </a:p>
        </p:txBody>
      </p:sp>
      <mc:AlternateContent xmlns:mc="http://schemas.openxmlformats.org/markup-compatibility/2006" xmlns:a14="http://schemas.microsoft.com/office/drawing/2010/main">
        <mc:Choice Requires="a14">
          <p:sp>
            <p:nvSpPr>
              <p:cNvPr id="19463" name="TextBox 13"/>
              <p:cNvSpPr txBox="1">
                <a:spLocks noChangeArrowheads="1"/>
              </p:cNvSpPr>
              <p:nvPr/>
            </p:nvSpPr>
            <p:spPr bwMode="auto">
              <a:xfrm>
                <a:off x="8305799" y="5365805"/>
                <a:ext cx="3069022" cy="7789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latin typeface="Calibri" charset="0"/>
                  </a:rPr>
                  <a:t>Mean (</a:t>
                </a:r>
                <a:r>
                  <a:rPr lang="el-GR" altLang="en-US" sz="1600" dirty="0">
                    <a:latin typeface="Calibri" charset="0"/>
                  </a:rPr>
                  <a:t>μ</a:t>
                </a:r>
                <a:r>
                  <a:rPr lang="en-US" altLang="en-US" sz="1600" dirty="0">
                    <a:latin typeface="Calibri" charset="0"/>
                  </a:rPr>
                  <a:t>)</a:t>
                </a:r>
                <a:r>
                  <a:rPr lang="el-GR" altLang="en-US" sz="1600" dirty="0">
                    <a:latin typeface="Calibri" charset="0"/>
                  </a:rPr>
                  <a:t> </a:t>
                </a:r>
                <a:r>
                  <a:rPr lang="en-US" altLang="en-US" sz="1600" dirty="0">
                    <a:latin typeface="Calibri" charset="0"/>
                  </a:rPr>
                  <a:t>(‘000)= 245.09 ≈ </a:t>
                </a:r>
                <a:r>
                  <a:rPr lang="el-GR" altLang="en-US" sz="1600" dirty="0">
                    <a:solidFill>
                      <a:srgbClr val="000000"/>
                    </a:solidFill>
                    <a:latin typeface="Calibri" charset="0"/>
                  </a:rPr>
                  <a:t>μ</a:t>
                </a:r>
                <a:endParaRPr lang="en-US" altLang="en-US" sz="1600" dirty="0">
                  <a:latin typeface="Calibri" charset="0"/>
                </a:endParaRPr>
              </a:p>
              <a:p>
                <a:pPr eaLnBrk="1" hangingPunct="1"/>
                <a:r>
                  <a:rPr lang="en-US" altLang="en-US" sz="1600" dirty="0">
                    <a:latin typeface="Calibri" charset="0"/>
                  </a:rPr>
                  <a:t>Std. Dev. (</a:t>
                </a:r>
                <a14:m>
                  <m:oMath xmlns:m="http://schemas.openxmlformats.org/officeDocument/2006/math">
                    <m:sSub>
                      <m:sSubPr>
                        <m:ctrlPr>
                          <a:rPr lang="el-GR" altLang="en-US" sz="1600" i="1" dirty="0" smtClean="0">
                            <a:latin typeface="Cambria Math" panose="02040503050406030204" pitchFamily="18" charset="0"/>
                          </a:rPr>
                        </m:ctrlPr>
                      </m:sSubPr>
                      <m:e>
                        <m:r>
                          <a:rPr lang="el-GR" altLang="en-US" sz="1600" i="1" dirty="0" smtClean="0">
                            <a:latin typeface="Cambria Math" panose="02040503050406030204" pitchFamily="18" charset="0"/>
                            <a:ea typeface="Cambria Math" panose="02040503050406030204" pitchFamily="18" charset="0"/>
                          </a:rPr>
                          <m:t>𝜎</m:t>
                        </m:r>
                      </m:e>
                      <m:sub>
                        <m:acc>
                          <m:accPr>
                            <m:chr m:val="̅"/>
                            <m:ctrlPr>
                              <a:rPr lang="el-GR" altLang="en-US" sz="1600" i="1" dirty="0" smtClean="0">
                                <a:latin typeface="Cambria Math" panose="02040503050406030204" pitchFamily="18" charset="0"/>
                              </a:rPr>
                            </m:ctrlPr>
                          </m:accPr>
                          <m:e>
                            <m:r>
                              <a:rPr lang="en-US" altLang="en-US" sz="1600" b="0" i="1" dirty="0" smtClean="0">
                                <a:latin typeface="Cambria Math" panose="02040503050406030204" pitchFamily="18" charset="0"/>
                              </a:rPr>
                              <m:t>𝑋</m:t>
                            </m:r>
                          </m:e>
                        </m:acc>
                      </m:sub>
                    </m:sSub>
                  </m:oMath>
                </a14:m>
                <a:r>
                  <a:rPr lang="en-US" altLang="en-US" sz="1600" dirty="0"/>
                  <a:t>)</a:t>
                </a:r>
                <a:r>
                  <a:rPr lang="en-US" altLang="en-US" sz="1600" dirty="0">
                    <a:latin typeface="Calibri" charset="0"/>
                  </a:rPr>
                  <a:t> (‘000)= 47.68 </a:t>
                </a:r>
                <a:r>
                  <a:rPr lang="en-US" altLang="en-US" sz="1600" dirty="0"/>
                  <a:t>≈</a:t>
                </a:r>
                <a14:m>
                  <m:oMath xmlns:m="http://schemas.openxmlformats.org/officeDocument/2006/math">
                    <m:r>
                      <a:rPr lang="en-US" altLang="en-US" sz="2000" b="0" i="0" dirty="0" smtClean="0">
                        <a:latin typeface="Cambria Math" panose="02040503050406030204" pitchFamily="18" charset="0"/>
                      </a:rPr>
                      <m:t> </m:t>
                    </m:r>
                    <m:f>
                      <m:fPr>
                        <m:ctrlPr>
                          <a:rPr lang="el-GR" altLang="en-US" sz="2000" i="1" dirty="0" smtClean="0">
                            <a:latin typeface="Cambria Math" panose="02040503050406030204" pitchFamily="18" charset="0"/>
                          </a:rPr>
                        </m:ctrlPr>
                      </m:fPr>
                      <m:num>
                        <m:r>
                          <a:rPr lang="el-GR" altLang="en-US" sz="2000" i="1" dirty="0" smtClean="0">
                            <a:latin typeface="Cambria Math" panose="02040503050406030204" pitchFamily="18" charset="0"/>
                            <a:ea typeface="Cambria Math" panose="02040503050406030204" pitchFamily="18" charset="0"/>
                          </a:rPr>
                          <m:t>𝜎</m:t>
                        </m:r>
                      </m:num>
                      <m:den>
                        <m:rad>
                          <m:radPr>
                            <m:degHide m:val="on"/>
                            <m:ctrlPr>
                              <a:rPr lang="el-GR" altLang="en-US" sz="2000" i="1" dirty="0" smtClean="0">
                                <a:latin typeface="Cambria Math" panose="02040503050406030204" pitchFamily="18" charset="0"/>
                              </a:rPr>
                            </m:ctrlPr>
                          </m:radPr>
                          <m:deg/>
                          <m:e>
                            <m:r>
                              <a:rPr lang="en-US" altLang="en-US" sz="2000" b="0" i="1" dirty="0" smtClean="0">
                                <a:latin typeface="Cambria Math" panose="02040503050406030204" pitchFamily="18" charset="0"/>
                              </a:rPr>
                              <m:t>𝑛</m:t>
                            </m:r>
                          </m:e>
                        </m:rad>
                      </m:den>
                    </m:f>
                  </m:oMath>
                </a14:m>
                <a:endParaRPr lang="en-US" altLang="en-US" sz="2000" dirty="0">
                  <a:latin typeface="Calibri" charset="0"/>
                </a:endParaRPr>
              </a:p>
            </p:txBody>
          </p:sp>
        </mc:Choice>
        <mc:Fallback xmlns="">
          <p:sp>
            <p:nvSpPr>
              <p:cNvPr id="19463" name="TextBox 13"/>
              <p:cNvSpPr txBox="1">
                <a:spLocks noRot="1" noChangeAspect="1" noMove="1" noResize="1" noEditPoints="1" noAdjustHandles="1" noChangeArrowheads="1" noChangeShapeType="1" noTextEdit="1"/>
              </p:cNvSpPr>
              <p:nvPr/>
            </p:nvSpPr>
            <p:spPr bwMode="auto">
              <a:xfrm>
                <a:off x="8305799" y="5365805"/>
                <a:ext cx="3069022" cy="778931"/>
              </a:xfrm>
              <a:prstGeom prst="rect">
                <a:avLst/>
              </a:prstGeom>
              <a:blipFill>
                <a:blip r:embed="rId3"/>
                <a:stretch>
                  <a:fillRect l="-992" t="-23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1" name="Rectangle 3"/>
          <p:cNvSpPr txBox="1">
            <a:spLocks noChangeArrowheads="1"/>
          </p:cNvSpPr>
          <p:nvPr/>
        </p:nvSpPr>
        <p:spPr bwMode="auto">
          <a:xfrm>
            <a:off x="491655" y="4648200"/>
            <a:ext cx="2971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20000"/>
              </a:spcBef>
              <a:buFont typeface="Arial" charset="0"/>
              <a:buChar char="•"/>
            </a:pPr>
            <a:r>
              <a:rPr lang="en-US" altLang="en-US" sz="1600" dirty="0">
                <a:latin typeface="Calibri" charset="0"/>
              </a:rPr>
              <a:t>The </a:t>
            </a:r>
            <a:r>
              <a:rPr lang="en-US" altLang="en-US" sz="1600" dirty="0">
                <a:solidFill>
                  <a:srgbClr val="0000FF"/>
                </a:solidFill>
                <a:latin typeface="Calibri" charset="0"/>
              </a:rPr>
              <a:t>distribution of sample means</a:t>
            </a:r>
            <a:r>
              <a:rPr lang="en-US" altLang="en-US" sz="1600" dirty="0">
                <a:latin typeface="Calibri" charset="0"/>
              </a:rPr>
              <a:t> (10,000 samples, n=41), which is </a:t>
            </a:r>
            <a:r>
              <a:rPr lang="en-US" altLang="en-US" sz="1600" dirty="0">
                <a:solidFill>
                  <a:srgbClr val="0000FF"/>
                </a:solidFill>
                <a:latin typeface="Calibri" charset="0"/>
              </a:rPr>
              <a:t>approximately normal due to CLT</a:t>
            </a:r>
            <a:r>
              <a:rPr lang="en-US" altLang="en-US" sz="1600" dirty="0">
                <a:latin typeface="Calibri" charset="0"/>
              </a:rPr>
              <a:t> as long as the sample is </a:t>
            </a:r>
            <a:r>
              <a:rPr lang="ja-JP" altLang="en-US" sz="1600" dirty="0">
                <a:latin typeface="Calibri" charset="0"/>
              </a:rPr>
              <a:t>“</a:t>
            </a:r>
            <a:r>
              <a:rPr lang="en-US" altLang="ja-JP" sz="1600" dirty="0">
                <a:latin typeface="Calibri" charset="0"/>
              </a:rPr>
              <a:t>large enough</a:t>
            </a:r>
            <a:r>
              <a:rPr lang="ja-JP" altLang="en-US" sz="1600" dirty="0">
                <a:latin typeface="Calibri" charset="0"/>
              </a:rPr>
              <a:t>”</a:t>
            </a:r>
            <a:endParaRPr lang="en-US" altLang="en-US" sz="1600" dirty="0">
              <a:latin typeface="Calibri" charset="0"/>
            </a:endParaRPr>
          </a:p>
        </p:txBody>
      </p:sp>
      <p:graphicFrame>
        <p:nvGraphicFramePr>
          <p:cNvPr id="13" name="Chart 12">
            <a:extLst>
              <a:ext uri="{FF2B5EF4-FFF2-40B4-BE49-F238E27FC236}">
                <a16:creationId xmlns:a16="http://schemas.microsoft.com/office/drawing/2014/main" id="{E9AADE4C-4C12-4A9B-87BA-569531BB1AFF}"/>
              </a:ext>
            </a:extLst>
          </p:cNvPr>
          <p:cNvGraphicFramePr>
            <a:graphicFrameLocks/>
          </p:cNvGraphicFramePr>
          <p:nvPr>
            <p:extLst>
              <p:ext uri="{D42A27DB-BD31-4B8C-83A1-F6EECF244321}">
                <p14:modId xmlns:p14="http://schemas.microsoft.com/office/powerpoint/2010/main" val="1241014367"/>
              </p:ext>
            </p:extLst>
          </p:nvPr>
        </p:nvGraphicFramePr>
        <p:xfrm>
          <a:off x="3974702" y="4430111"/>
          <a:ext cx="4065861" cy="2037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84D30A92-AD57-40A9-A5C0-5C8D238C5859}"/>
              </a:ext>
            </a:extLst>
          </p:cNvPr>
          <p:cNvGraphicFramePr>
            <a:graphicFrameLocks/>
          </p:cNvGraphicFramePr>
          <p:nvPr>
            <p:extLst>
              <p:ext uri="{D42A27DB-BD31-4B8C-83A1-F6EECF244321}">
                <p14:modId xmlns:p14="http://schemas.microsoft.com/office/powerpoint/2010/main" val="1512136943"/>
              </p:ext>
            </p:extLst>
          </p:nvPr>
        </p:nvGraphicFramePr>
        <p:xfrm>
          <a:off x="3974702" y="1948900"/>
          <a:ext cx="3639892" cy="2070568"/>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FAA6F5CE-8F48-4B5C-B04B-CD156C727E08}"/>
              </a:ext>
            </a:extLst>
          </p:cNvPr>
          <p:cNvSpPr txBox="1"/>
          <p:nvPr/>
        </p:nvSpPr>
        <p:spPr>
          <a:xfrm>
            <a:off x="9766738" y="950749"/>
            <a:ext cx="1363718" cy="646331"/>
          </a:xfrm>
          <a:prstGeom prst="rect">
            <a:avLst/>
          </a:prstGeom>
          <a:solidFill>
            <a:schemeClr val="tx2">
              <a:lumMod val="40000"/>
              <a:lumOff val="60000"/>
            </a:schemeClr>
          </a:solidFill>
        </p:spPr>
        <p:txBody>
          <a:bodyPr wrap="square" rtlCol="0">
            <a:spAutoFit/>
          </a:bodyPr>
          <a:lstStyle/>
          <a:p>
            <a:r>
              <a:rPr lang="en-US" dirty="0"/>
              <a:t>Crime Dataset</a:t>
            </a:r>
          </a:p>
        </p:txBody>
      </p:sp>
      <p:sp>
        <p:nvSpPr>
          <p:cNvPr id="3" name="TextBox 2">
            <a:extLst>
              <a:ext uri="{FF2B5EF4-FFF2-40B4-BE49-F238E27FC236}">
                <a16:creationId xmlns:a16="http://schemas.microsoft.com/office/drawing/2014/main" id="{EBAE581C-F0CF-4011-8332-B0F7AE5873FE}"/>
              </a:ext>
            </a:extLst>
          </p:cNvPr>
          <p:cNvSpPr txBox="1"/>
          <p:nvPr/>
        </p:nvSpPr>
        <p:spPr>
          <a:xfrm>
            <a:off x="8738483" y="4019468"/>
            <a:ext cx="1777117" cy="369332"/>
          </a:xfrm>
          <a:prstGeom prst="rect">
            <a:avLst/>
          </a:prstGeom>
          <a:solidFill>
            <a:srgbClr val="00B0F0"/>
          </a:solidFill>
        </p:spPr>
        <p:txBody>
          <a:bodyPr wrap="square" rtlCol="0">
            <a:spAutoFit/>
          </a:bodyPr>
          <a:lstStyle/>
          <a:p>
            <a:r>
              <a:rPr lang="en-US" dirty="0"/>
              <a:t>Launch Poll 1</a:t>
            </a:r>
            <a:endParaRPr lang="en-IN" dirty="0"/>
          </a:p>
        </p:txBody>
      </p:sp>
    </p:spTree>
    <p:extLst>
      <p:ext uri="{BB962C8B-B14F-4D97-AF65-F5344CB8AC3E}">
        <p14:creationId xmlns:p14="http://schemas.microsoft.com/office/powerpoint/2010/main" val="2189571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par>
                          <p:cTn id="7" fill="hold" nodeType="withGroup">
                            <p:stCondLst>
                              <p:cond delay="0"/>
                            </p:stCondLst>
                            <p:childTnLst>
                              <p:par>
                                <p:cTn id="8" presetID="6" presetClass="entr" presetSubtype="16"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par>
                          <p:cTn id="11" fill="hold">
                            <p:stCondLst>
                              <p:cond delay="2000"/>
                            </p:stCondLst>
                            <p:childTnLst>
                              <p:par>
                                <p:cTn id="12" presetID="22" presetClass="entr" presetSubtype="4" fill="hold" grpId="0" nodeType="afterEffect">
                                  <p:stCondLst>
                                    <p:cond delay="0"/>
                                  </p:stCondLst>
                                  <p:childTnLst>
                                    <p:set>
                                      <p:cBhvr>
                                        <p:cTn id="13" dur="1" fill="hold">
                                          <p:stCondLst>
                                            <p:cond delay="0"/>
                                          </p:stCondLst>
                                        </p:cTn>
                                        <p:tgtEl>
                                          <p:spTgt spid="19462"/>
                                        </p:tgtEl>
                                        <p:attrNameLst>
                                          <p:attrName>style.visibility</p:attrName>
                                        </p:attrNameLst>
                                      </p:cBhvr>
                                      <p:to>
                                        <p:strVal val="visible"/>
                                      </p:to>
                                    </p:set>
                                    <p:animEffect transition="in" filter="wipe(down)">
                                      <p:cBhvr>
                                        <p:cTn id="14" dur="500"/>
                                        <p:tgtEl>
                                          <p:spTgt spid="1946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6"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9463"/>
                                        </p:tgtEl>
                                        <p:attrNameLst>
                                          <p:attrName>style.visibility</p:attrName>
                                        </p:attrNameLst>
                                      </p:cBhvr>
                                      <p:to>
                                        <p:strVal val="visible"/>
                                      </p:to>
                                    </p:set>
                                    <p:animEffect transition="in" filter="wipe(down)">
                                      <p:cBhvr>
                                        <p:cTn id="26" dur="500"/>
                                        <p:tgtEl>
                                          <p:spTgt spid="1946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2" grpId="0"/>
      <p:bldP spid="19463" grpId="0"/>
      <p:bldP spid="11" grpId="0"/>
      <p:bldGraphic spid="13" grpId="0">
        <p:bldAsOne/>
      </p:bldGraphic>
      <p:bldGraphic spid="14" grpId="0">
        <p:bldAsOne/>
      </p:bldGraphic>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1739462" y="622738"/>
            <a:ext cx="8839200" cy="838200"/>
          </a:xfrm>
        </p:spPr>
        <p:txBody>
          <a:bodyPr/>
          <a:lstStyle/>
          <a:p>
            <a:r>
              <a:rPr lang="en-US" altLang="en-US" dirty="0">
                <a:ea typeface="ＭＳ Ｐゴシック" charset="-128"/>
              </a:rPr>
              <a:t>CLT is Valid When…</a:t>
            </a:r>
          </a:p>
        </p:txBody>
      </p:sp>
      <p:sp>
        <p:nvSpPr>
          <p:cNvPr id="39938" name="Rectangle 3"/>
          <p:cNvSpPr>
            <a:spLocks noGrp="1" noChangeArrowheads="1"/>
          </p:cNvSpPr>
          <p:nvPr>
            <p:ph type="body" idx="1"/>
          </p:nvPr>
        </p:nvSpPr>
        <p:spPr>
          <a:xfrm>
            <a:off x="950578" y="2007772"/>
            <a:ext cx="10954155" cy="4658203"/>
          </a:xfrm>
        </p:spPr>
        <p:txBody>
          <a:bodyPr/>
          <a:lstStyle/>
          <a:p>
            <a:r>
              <a:rPr lang="en-US" altLang="en-US" sz="2000" dirty="0">
                <a:solidFill>
                  <a:srgbClr val="0000FF"/>
                </a:solidFill>
                <a:ea typeface="ＭＳ Ｐゴシック" charset="-128"/>
              </a:rPr>
              <a:t>Each data point</a:t>
            </a:r>
            <a:r>
              <a:rPr lang="en-US" altLang="en-US" sz="2000" dirty="0">
                <a:ea typeface="ＭＳ Ｐゴシック" charset="-128"/>
              </a:rPr>
              <a:t> in the sample is </a:t>
            </a:r>
            <a:r>
              <a:rPr lang="en-US" altLang="en-US" sz="2000" dirty="0">
                <a:solidFill>
                  <a:srgbClr val="0000FF"/>
                </a:solidFill>
                <a:ea typeface="ＭＳ Ｐゴシック" charset="-128"/>
              </a:rPr>
              <a:t>independent</a:t>
            </a:r>
            <a:r>
              <a:rPr lang="en-US" altLang="en-US" sz="2000" dirty="0">
                <a:ea typeface="ＭＳ Ｐゴシック" charset="-128"/>
              </a:rPr>
              <a:t> of the other</a:t>
            </a:r>
          </a:p>
          <a:p>
            <a:pPr>
              <a:spcBef>
                <a:spcPts val="1800"/>
              </a:spcBef>
            </a:pPr>
            <a:r>
              <a:rPr lang="en-US" altLang="en-US" sz="2000" dirty="0">
                <a:ea typeface="ＭＳ Ｐゴシック" charset="-128"/>
              </a:rPr>
              <a:t>The </a:t>
            </a:r>
            <a:r>
              <a:rPr lang="en-US" altLang="en-US" sz="2000" dirty="0">
                <a:solidFill>
                  <a:srgbClr val="0000FF"/>
                </a:solidFill>
                <a:ea typeface="ＭＳ Ｐゴシック" charset="-128"/>
              </a:rPr>
              <a:t>sample size is large enough</a:t>
            </a:r>
          </a:p>
          <a:p>
            <a:pPr>
              <a:spcBef>
                <a:spcPts val="1800"/>
              </a:spcBef>
            </a:pPr>
            <a:r>
              <a:rPr lang="en-US" altLang="en-US" sz="2000" dirty="0">
                <a:ea typeface="ＭＳ Ｐゴシック" charset="-128"/>
              </a:rPr>
              <a:t>A sample size of 30 is usually considered large enough but there are more precise conditions</a:t>
            </a:r>
          </a:p>
          <a:p>
            <a:pPr lvl="1">
              <a:lnSpc>
                <a:spcPct val="90000"/>
              </a:lnSpc>
            </a:pPr>
            <a:r>
              <a:rPr lang="en-US" altLang="en-US" sz="2000" dirty="0">
                <a:ea typeface="ＭＳ Ｐゴシック" charset="-128"/>
              </a:rPr>
              <a:t>n &gt; 10 (K</a:t>
            </a:r>
            <a:r>
              <a:rPr lang="en-US" altLang="en-US" sz="2000" baseline="-25000" dirty="0">
                <a:ea typeface="ＭＳ Ｐゴシック" charset="-128"/>
              </a:rPr>
              <a:t>3</a:t>
            </a:r>
            <a:r>
              <a:rPr lang="en-US" altLang="en-US" sz="2000" dirty="0">
                <a:ea typeface="ＭＳ Ｐゴシック" charset="-128"/>
              </a:rPr>
              <a:t>)</a:t>
            </a:r>
            <a:r>
              <a:rPr lang="en-US" altLang="en-US" sz="2000" baseline="30000" dirty="0">
                <a:ea typeface="ＭＳ Ｐゴシック" charset="-128"/>
              </a:rPr>
              <a:t>2</a:t>
            </a:r>
            <a:r>
              <a:rPr lang="en-US" altLang="en-US" sz="2000" dirty="0">
                <a:ea typeface="ＭＳ Ｐゴシック" charset="-128"/>
              </a:rPr>
              <a:t>, where K</a:t>
            </a:r>
            <a:r>
              <a:rPr lang="en-US" altLang="en-US" sz="2000" baseline="-25000" dirty="0">
                <a:ea typeface="ＭＳ Ｐゴシック" charset="-128"/>
              </a:rPr>
              <a:t>3 </a:t>
            </a:r>
            <a:r>
              <a:rPr lang="en-US" altLang="en-US" sz="2000" dirty="0">
                <a:ea typeface="ＭＳ Ｐゴシック" charset="-128"/>
              </a:rPr>
              <a:t>is </a:t>
            </a:r>
            <a:r>
              <a:rPr lang="en-US" altLang="en-US" sz="2000" dirty="0">
                <a:solidFill>
                  <a:srgbClr val="0000FF"/>
                </a:solidFill>
                <a:ea typeface="ＭＳ Ｐゴシック" charset="-128"/>
              </a:rPr>
              <a:t>sample skewness</a:t>
            </a:r>
            <a:r>
              <a:rPr lang="en-US" altLang="en-US" sz="2000" dirty="0">
                <a:ea typeface="ＭＳ Ｐゴシック" charset="-128"/>
              </a:rPr>
              <a:t>, and</a:t>
            </a:r>
          </a:p>
          <a:p>
            <a:pPr lvl="1">
              <a:lnSpc>
                <a:spcPct val="90000"/>
              </a:lnSpc>
            </a:pPr>
            <a:r>
              <a:rPr lang="en-US" altLang="en-US" sz="2000" dirty="0">
                <a:ea typeface="ＭＳ Ｐゴシック" charset="-128"/>
              </a:rPr>
              <a:t>n &gt; 10 |K</a:t>
            </a:r>
            <a:r>
              <a:rPr lang="en-US" altLang="en-US" sz="2000" baseline="-25000" dirty="0">
                <a:ea typeface="ＭＳ Ｐゴシック" charset="-128"/>
              </a:rPr>
              <a:t>4</a:t>
            </a:r>
            <a:r>
              <a:rPr lang="en-US" altLang="en-US" sz="2000" dirty="0">
                <a:ea typeface="ＭＳ Ｐゴシック" charset="-128"/>
              </a:rPr>
              <a:t>|, where K</a:t>
            </a:r>
            <a:r>
              <a:rPr lang="en-US" altLang="en-US" sz="2000" baseline="-25000" dirty="0">
                <a:ea typeface="ＭＳ Ｐゴシック" charset="-128"/>
              </a:rPr>
              <a:t>4 </a:t>
            </a:r>
            <a:r>
              <a:rPr lang="en-US" altLang="en-US" sz="2000" dirty="0">
                <a:ea typeface="ＭＳ Ｐゴシック" charset="-128"/>
              </a:rPr>
              <a:t>is </a:t>
            </a:r>
            <a:r>
              <a:rPr lang="en-US" altLang="en-US" sz="2000" dirty="0">
                <a:solidFill>
                  <a:srgbClr val="0000FF"/>
                </a:solidFill>
                <a:ea typeface="ＭＳ Ｐゴシック" charset="-128"/>
              </a:rPr>
              <a:t>sample kurtosis</a:t>
            </a:r>
          </a:p>
          <a:p>
            <a:pPr>
              <a:spcBef>
                <a:spcPts val="1800"/>
              </a:spcBef>
            </a:pPr>
            <a:r>
              <a:rPr lang="en-US" altLang="en-US" sz="2000" dirty="0">
                <a:ea typeface="ＭＳ Ｐゴシック" charset="-128"/>
              </a:rPr>
              <a:t>Adequate sample size depends on the </a:t>
            </a:r>
            <a:r>
              <a:rPr lang="en-US" altLang="en-US" sz="2000" dirty="0">
                <a:solidFill>
                  <a:srgbClr val="0000FF"/>
                </a:solidFill>
                <a:ea typeface="ＭＳ Ｐゴシック" charset="-128"/>
              </a:rPr>
              <a:t>distribution of data</a:t>
            </a:r>
            <a:r>
              <a:rPr lang="en-US" altLang="en-US" sz="2000" dirty="0">
                <a:ea typeface="ＭＳ Ｐゴシック" charset="-128"/>
              </a:rPr>
              <a:t> – primarily its symmetry and presence of outliers</a:t>
            </a:r>
          </a:p>
          <a:p>
            <a:pPr>
              <a:spcBef>
                <a:spcPts val="1800"/>
              </a:spcBef>
            </a:pPr>
            <a:r>
              <a:rPr lang="en-US" altLang="en-US" sz="2000" dirty="0">
                <a:ea typeface="ＭＳ Ｐゴシック" charset="-128"/>
              </a:rPr>
              <a:t>If data is quite symmetric and has few outliers, even smaller samples are fine. Otherwise, we need larger samples</a:t>
            </a:r>
          </a:p>
        </p:txBody>
      </p:sp>
      <p:sp>
        <p:nvSpPr>
          <p:cNvPr id="3993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883B38B9-4D83-434A-8826-F0384DA054EE}" type="slidenum">
              <a:rPr lang="en-US" altLang="en-US" sz="1200">
                <a:solidFill>
                  <a:schemeClr val="bg1"/>
                </a:solidFill>
                <a:latin typeface="Calibri" charset="0"/>
              </a:rPr>
              <a:pPr eaLnBrk="1" fontAlgn="base" hangingPunct="1">
                <a:spcBef>
                  <a:spcPct val="0"/>
                </a:spcBef>
                <a:spcAft>
                  <a:spcPct val="0"/>
                </a:spcAft>
              </a:pPr>
              <a:t>11</a:t>
            </a:fld>
            <a:endParaRPr lang="en-US" altLang="en-US" sz="1200">
              <a:solidFill>
                <a:schemeClr val="bg1"/>
              </a:solidFill>
              <a:latin typeface="Calibri" charset="0"/>
            </a:endParaRPr>
          </a:p>
        </p:txBody>
      </p:sp>
    </p:spTree>
    <p:extLst>
      <p:ext uri="{BB962C8B-B14F-4D97-AF65-F5344CB8AC3E}">
        <p14:creationId xmlns:p14="http://schemas.microsoft.com/office/powerpoint/2010/main" val="415876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1220-7F7F-4B54-9BF0-CAEFD16345F9}"/>
              </a:ext>
            </a:extLst>
          </p:cNvPr>
          <p:cNvSpPr>
            <a:spLocks noGrp="1"/>
          </p:cNvSpPr>
          <p:nvPr>
            <p:ph type="title"/>
          </p:nvPr>
        </p:nvSpPr>
        <p:spPr/>
        <p:txBody>
          <a:bodyPr/>
          <a:lstStyle/>
          <a:p>
            <a:r>
              <a:rPr lang="en-US" dirty="0"/>
              <a:t>Simulation of CLT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5A1D5-6144-40AC-8048-39A2892AA30B}"/>
                  </a:ext>
                </a:extLst>
              </p:cNvPr>
              <p:cNvSpPr>
                <a:spLocks noGrp="1"/>
              </p:cNvSpPr>
              <p:nvPr>
                <p:ph idx="1"/>
              </p:nvPr>
            </p:nvSpPr>
            <p:spPr>
              <a:noFill/>
            </p:spPr>
            <p:txBody>
              <a:bodyPr/>
              <a:lstStyle/>
              <a:p>
                <a:r>
                  <a:rPr lang="en-US" dirty="0"/>
                  <a:t>Population – Uniform (0,2500)</a:t>
                </a:r>
              </a:p>
              <a:p>
                <a:r>
                  <a:rPr lang="en-US" dirty="0"/>
                  <a:t>Uniform Distribution:</a:t>
                </a:r>
              </a:p>
              <a:p>
                <a:pPr lvl="1"/>
                <a14:m>
                  <m:oMath xmlns:m="http://schemas.openxmlformats.org/officeDocument/2006/math">
                    <m:r>
                      <a:rPr lang="en-US" b="0" i="1" smtClean="0">
                        <a:solidFill>
                          <a:srgbClr val="FF0000"/>
                        </a:solidFill>
                        <a:latin typeface="Cambria Math" panose="02040503050406030204" pitchFamily="18" charset="0"/>
                      </a:rPr>
                      <m:t>𝑀𝑒𝑎𝑛</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𝜇</m:t>
                    </m:r>
                    <m:r>
                      <a:rPr lang="en-US" b="0" i="1" smtClean="0">
                        <a:solidFill>
                          <a:srgbClr val="FF0000"/>
                        </a:solidFill>
                        <a:latin typeface="Cambria Math" panose="02040503050406030204" pitchFamily="18" charset="0"/>
                        <a:ea typeface="Cambria Math" panose="02040503050406030204" pitchFamily="18" charset="0"/>
                      </a:rPr>
                      <m:t>)= </m:t>
                    </m:r>
                    <m:f>
                      <m:fPr>
                        <m:ctrlPr>
                          <a:rPr lang="en-US" b="0" i="1" smtClean="0">
                            <a:solidFill>
                              <a:srgbClr val="FF0000"/>
                            </a:solidFill>
                            <a:latin typeface="Cambria Math" panose="02040503050406030204" pitchFamily="18" charset="0"/>
                          </a:rPr>
                        </m:ctrlPr>
                      </m:fPr>
                      <m:num>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𝑏</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e>
                        </m:d>
                      </m:num>
                      <m:den>
                        <m:r>
                          <a:rPr lang="en-US" b="0" i="1" smtClean="0">
                            <a:solidFill>
                              <a:srgbClr val="FF0000"/>
                            </a:solidFill>
                            <a:latin typeface="Cambria Math" panose="02040503050406030204" pitchFamily="18" charset="0"/>
                          </a:rPr>
                          <m:t>2</m:t>
                        </m:r>
                      </m:den>
                    </m:f>
                    <m:r>
                      <a:rPr lang="en-US" b="0" i="1" smtClean="0">
                        <a:solidFill>
                          <a:srgbClr val="FF0000"/>
                        </a:solidFill>
                        <a:latin typeface="Cambria Math" panose="02040503050406030204" pitchFamily="18" charset="0"/>
                      </a:rPr>
                      <m:t>= </m:t>
                    </m:r>
                    <m:f>
                      <m:fPr>
                        <m:ctrlPr>
                          <a:rPr lang="en-US" b="0" i="1" smtClean="0">
                            <a:solidFill>
                              <a:srgbClr val="FF0000"/>
                            </a:solidFill>
                            <a:latin typeface="Cambria Math" panose="02040503050406030204" pitchFamily="18" charset="0"/>
                          </a:rPr>
                        </m:ctrlPr>
                      </m:fPr>
                      <m:num>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2500+0</m:t>
                            </m:r>
                          </m:e>
                        </m:d>
                      </m:num>
                      <m:den>
                        <m:r>
                          <a:rPr lang="en-US" b="0" i="1" smtClean="0">
                            <a:solidFill>
                              <a:srgbClr val="FF0000"/>
                            </a:solidFill>
                            <a:latin typeface="Cambria Math" panose="02040503050406030204" pitchFamily="18" charset="0"/>
                          </a:rPr>
                          <m:t>2</m:t>
                        </m:r>
                      </m:den>
                    </m:f>
                    <m:r>
                      <a:rPr lang="en-US" b="0" i="1" smtClean="0">
                        <a:solidFill>
                          <a:srgbClr val="FF0000"/>
                        </a:solidFill>
                        <a:latin typeface="Cambria Math" panose="02040503050406030204" pitchFamily="18" charset="0"/>
                      </a:rPr>
                      <m:t>=1250</m:t>
                    </m:r>
                  </m:oMath>
                </a14:m>
                <a:endParaRPr lang="en-US" dirty="0">
                  <a:solidFill>
                    <a:srgbClr val="FF0000"/>
                  </a:solidFill>
                </a:endParaRPr>
              </a:p>
              <a:p>
                <a:pPr lvl="1"/>
                <a14:m>
                  <m:oMath xmlns:m="http://schemas.openxmlformats.org/officeDocument/2006/math">
                    <m:r>
                      <a:rPr lang="en-US" b="0" i="1" smtClean="0">
                        <a:latin typeface="Cambria Math" panose="02040503050406030204" pitchFamily="18" charset="0"/>
                      </a:rPr>
                      <m:t>𝑆𝑡𝑑</m:t>
                    </m:r>
                    <m:r>
                      <a:rPr lang="en-US" b="0" i="1" smtClean="0">
                        <a:latin typeface="Cambria Math" panose="02040503050406030204" pitchFamily="18" charset="0"/>
                      </a:rPr>
                      <m:t> </m:t>
                    </m:r>
                    <m:r>
                      <a:rPr lang="en-US" b="0" i="1" smtClean="0">
                        <a:latin typeface="Cambria Math" panose="02040503050406030204" pitchFamily="18" charset="0"/>
                      </a:rPr>
                      <m:t>𝑑𝑒𝑣</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e>
                                </m:d>
                              </m:e>
                              <m:sup>
                                <m:r>
                                  <a:rPr lang="en-US" i="1">
                                    <a:latin typeface="Cambria Math" panose="02040503050406030204" pitchFamily="18" charset="0"/>
                                  </a:rPr>
                                  <m:t>2</m:t>
                                </m:r>
                              </m:sup>
                            </m:sSup>
                          </m:num>
                          <m:den>
                            <m:r>
                              <a:rPr lang="en-US" i="1">
                                <a:latin typeface="Cambria Math" panose="02040503050406030204" pitchFamily="18" charset="0"/>
                              </a:rPr>
                              <m:t>12</m:t>
                            </m:r>
                          </m:den>
                        </m:f>
                      </m:e>
                    </m:ra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2500−0</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12</m:t>
                            </m:r>
                          </m:den>
                        </m:f>
                      </m:e>
                    </m:rad>
                    <m:r>
                      <a:rPr lang="en-US" b="0" i="1" smtClean="0">
                        <a:latin typeface="Cambria Math" panose="02040503050406030204" pitchFamily="18" charset="0"/>
                      </a:rPr>
                      <m:t>=721.69</m:t>
                    </m:r>
                  </m:oMath>
                </a14:m>
                <a:endParaRPr lang="en-US" dirty="0"/>
              </a:p>
              <a:p>
                <a:r>
                  <a:rPr lang="en-US" dirty="0">
                    <a:hlinkClick r:id="rId2" action="ppaction://hlinkfile"/>
                  </a:rPr>
                  <a:t>Simulation</a:t>
                </a: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9895A1D5-6144-40AC-8048-39A2892AA30B}"/>
                  </a:ext>
                </a:extLst>
              </p:cNvPr>
              <p:cNvSpPr>
                <a:spLocks noGrp="1" noRot="1" noChangeAspect="1" noMove="1" noResize="1" noEditPoints="1" noAdjustHandles="1" noChangeArrowheads="1" noChangeShapeType="1" noTextEdit="1"/>
              </p:cNvSpPr>
              <p:nvPr>
                <p:ph idx="1"/>
              </p:nvPr>
            </p:nvSpPr>
            <p:spPr>
              <a:blipFill rotWithShape="0">
                <a:blip r:embed="rId3"/>
                <a:stretch>
                  <a:fillRect l="-471" t="-1926"/>
                </a:stretch>
              </a:blipFill>
            </p:spPr>
            <p:txBody>
              <a:bodyPr/>
              <a:lstStyle/>
              <a:p>
                <a:r>
                  <a:rPr lang="en-US">
                    <a:noFill/>
                  </a:rPr>
                  <a:t> </a:t>
                </a:r>
              </a:p>
            </p:txBody>
          </p:sp>
        </mc:Fallback>
      </mc:AlternateContent>
    </p:spTree>
    <p:extLst>
      <p:ext uri="{BB962C8B-B14F-4D97-AF65-F5344CB8AC3E}">
        <p14:creationId xmlns:p14="http://schemas.microsoft.com/office/powerpoint/2010/main" val="160348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9DDD-B66E-425F-894E-FBEC3666C7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40D715-AFAF-4D40-9EE2-F4CB212E51A9}"/>
              </a:ext>
            </a:extLst>
          </p:cNvPr>
          <p:cNvSpPr>
            <a:spLocks noGrp="1"/>
          </p:cNvSpPr>
          <p:nvPr>
            <p:ph idx="1"/>
          </p:nvPr>
        </p:nvSpPr>
        <p:spPr/>
        <p:txBody>
          <a:bodyPr/>
          <a:lstStyle/>
          <a:p>
            <a:r>
              <a:rPr lang="en-US" dirty="0"/>
              <a:t>Questions?</a:t>
            </a:r>
          </a:p>
        </p:txBody>
      </p:sp>
    </p:spTree>
    <p:extLst>
      <p:ext uri="{BB962C8B-B14F-4D97-AF65-F5344CB8AC3E}">
        <p14:creationId xmlns:p14="http://schemas.microsoft.com/office/powerpoint/2010/main" val="2129294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676400" y="664370"/>
            <a:ext cx="8839200" cy="838200"/>
          </a:xfrm>
        </p:spPr>
        <p:txBody>
          <a:bodyPr/>
          <a:lstStyle/>
          <a:p>
            <a:r>
              <a:rPr lang="en-US" altLang="en-US" dirty="0">
                <a:ea typeface="ＭＳ Ｐゴシック" charset="-128"/>
              </a:rPr>
              <a:t>Learning objectives</a:t>
            </a:r>
          </a:p>
        </p:txBody>
      </p:sp>
      <p:sp>
        <p:nvSpPr>
          <p:cNvPr id="19458" name="Rectangle 3"/>
          <p:cNvSpPr>
            <a:spLocks noGrp="1" noChangeArrowheads="1"/>
          </p:cNvSpPr>
          <p:nvPr>
            <p:ph type="body" idx="1"/>
          </p:nvPr>
        </p:nvSpPr>
        <p:spPr/>
        <p:txBody>
          <a:bodyPr/>
          <a:lstStyle/>
          <a:p>
            <a:pPr>
              <a:lnSpc>
                <a:spcPct val="90000"/>
              </a:lnSpc>
            </a:pPr>
            <a:r>
              <a:rPr lang="en-US" altLang="en-US">
                <a:ea typeface="ＭＳ Ｐゴシック" charset="-128"/>
              </a:rPr>
              <a:t>What is </a:t>
            </a:r>
            <a:r>
              <a:rPr lang="en-US" altLang="en-US">
                <a:solidFill>
                  <a:srgbClr val="0000FF"/>
                </a:solidFill>
                <a:ea typeface="ＭＳ Ｐゴシック" charset="-128"/>
              </a:rPr>
              <a:t>statistical inference</a:t>
            </a:r>
            <a:r>
              <a:rPr lang="en-US" altLang="en-US">
                <a:ea typeface="ＭＳ Ｐゴシック" charset="-128"/>
              </a:rPr>
              <a:t>?</a:t>
            </a:r>
          </a:p>
          <a:p>
            <a:pPr>
              <a:lnSpc>
                <a:spcPct val="90000"/>
              </a:lnSpc>
            </a:pPr>
            <a:endParaRPr lang="en-US" altLang="en-US">
              <a:ea typeface="ＭＳ Ｐゴシック" charset="-128"/>
            </a:endParaRPr>
          </a:p>
          <a:p>
            <a:pPr>
              <a:lnSpc>
                <a:spcPct val="90000"/>
              </a:lnSpc>
            </a:pPr>
            <a:r>
              <a:rPr lang="en-US" altLang="en-US">
                <a:ea typeface="ＭＳ Ｐゴシック" charset="-128"/>
              </a:rPr>
              <a:t>How to (and how not to) choose a </a:t>
            </a:r>
            <a:r>
              <a:rPr lang="en-US" altLang="en-US">
                <a:solidFill>
                  <a:srgbClr val="0000FF"/>
                </a:solidFill>
                <a:ea typeface="ＭＳ Ｐゴシック" charset="-128"/>
              </a:rPr>
              <a:t>sample</a:t>
            </a:r>
            <a:r>
              <a:rPr lang="en-US" altLang="en-US">
                <a:ea typeface="ＭＳ Ｐゴシック" charset="-128"/>
              </a:rPr>
              <a:t>?</a:t>
            </a:r>
          </a:p>
          <a:p>
            <a:pPr>
              <a:lnSpc>
                <a:spcPct val="90000"/>
              </a:lnSpc>
            </a:pPr>
            <a:endParaRPr lang="en-US" altLang="en-US">
              <a:ea typeface="ＭＳ Ｐゴシック" charset="-128"/>
            </a:endParaRPr>
          </a:p>
          <a:p>
            <a:pPr>
              <a:lnSpc>
                <a:spcPct val="90000"/>
              </a:lnSpc>
            </a:pPr>
            <a:r>
              <a:rPr lang="en-US" altLang="en-US">
                <a:ea typeface="ＭＳ Ｐゴシック" charset="-128"/>
              </a:rPr>
              <a:t>What are </a:t>
            </a:r>
            <a:r>
              <a:rPr lang="en-US" altLang="en-US">
                <a:solidFill>
                  <a:srgbClr val="0000FF"/>
                </a:solidFill>
                <a:ea typeface="ＭＳ Ｐゴシック" charset="-128"/>
              </a:rPr>
              <a:t>sample statistics </a:t>
            </a:r>
            <a:r>
              <a:rPr lang="en-US" altLang="en-US">
                <a:ea typeface="ＭＳ Ｐゴシック" charset="-128"/>
              </a:rPr>
              <a:t>and their properties?</a:t>
            </a:r>
          </a:p>
          <a:p>
            <a:pPr>
              <a:lnSpc>
                <a:spcPct val="90000"/>
              </a:lnSpc>
            </a:pPr>
            <a:endParaRPr lang="en-US" altLang="en-US">
              <a:ea typeface="ＭＳ Ｐゴシック" charset="-128"/>
            </a:endParaRPr>
          </a:p>
          <a:p>
            <a:pPr>
              <a:lnSpc>
                <a:spcPct val="90000"/>
              </a:lnSpc>
            </a:pPr>
            <a:r>
              <a:rPr lang="en-US" altLang="en-US">
                <a:ea typeface="ＭＳ Ｐゴシック" charset="-128"/>
              </a:rPr>
              <a:t>What is the </a:t>
            </a:r>
            <a:r>
              <a:rPr lang="en-US" altLang="en-US">
                <a:solidFill>
                  <a:srgbClr val="0000FF"/>
                </a:solidFill>
                <a:ea typeface="ＭＳ Ｐゴシック" charset="-128"/>
              </a:rPr>
              <a:t>central limit theorem </a:t>
            </a:r>
            <a:r>
              <a:rPr lang="en-US" altLang="en-US">
                <a:ea typeface="ＭＳ Ｐゴシック" charset="-128"/>
              </a:rPr>
              <a:t>and how is it useful?</a:t>
            </a:r>
          </a:p>
        </p:txBody>
      </p:sp>
      <p:sp>
        <p:nvSpPr>
          <p:cNvPr id="1945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7B4FD844-2CBD-394E-915E-229B7646C56E}" type="slidenum">
              <a:rPr lang="en-US" altLang="en-US" sz="1200">
                <a:solidFill>
                  <a:schemeClr val="bg1"/>
                </a:solidFill>
                <a:latin typeface="Calibri" charset="0"/>
              </a:rPr>
              <a:pPr eaLnBrk="1" fontAlgn="base" hangingPunct="1">
                <a:spcBef>
                  <a:spcPct val="0"/>
                </a:spcBef>
                <a:spcAft>
                  <a:spcPct val="0"/>
                </a:spcAft>
              </a:pPr>
              <a:t>2</a:t>
            </a:fld>
            <a:endParaRPr lang="en-US" altLang="en-US" sz="1200">
              <a:solidFill>
                <a:schemeClr val="bg1"/>
              </a:solidFill>
              <a:latin typeface="Calibri" charset="0"/>
            </a:endParaRPr>
          </a:p>
        </p:txBody>
      </p:sp>
    </p:spTree>
    <p:extLst>
      <p:ext uri="{BB962C8B-B14F-4D97-AF65-F5344CB8AC3E}">
        <p14:creationId xmlns:p14="http://schemas.microsoft.com/office/powerpoint/2010/main" val="153622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712976" y="679836"/>
            <a:ext cx="8839200" cy="838200"/>
          </a:xfrm>
        </p:spPr>
        <p:txBody>
          <a:bodyPr/>
          <a:lstStyle/>
          <a:p>
            <a:r>
              <a:rPr lang="en-US" altLang="en-US" dirty="0">
                <a:ea typeface="ＭＳ Ｐゴシック" charset="-128"/>
              </a:rPr>
              <a:t>Statistical Inference</a:t>
            </a:r>
          </a:p>
        </p:txBody>
      </p:sp>
      <p:pic>
        <p:nvPicPr>
          <p:cNvPr id="21506"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75" y="2166154"/>
            <a:ext cx="23050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28"/>
          <p:cNvSpPr txBox="1">
            <a:spLocks noChangeArrowheads="1"/>
          </p:cNvSpPr>
          <p:nvPr/>
        </p:nvSpPr>
        <p:spPr bwMode="auto">
          <a:xfrm>
            <a:off x="118938" y="2857500"/>
            <a:ext cx="2741735" cy="1354217"/>
          </a:xfrm>
          <a:prstGeom prst="rect">
            <a:avLst/>
          </a:prstGeom>
          <a:noFill/>
          <a:ln w="9525">
            <a:noFill/>
            <a:miter lim="800000"/>
            <a:headEnd/>
            <a:tailEnd/>
          </a:ln>
        </p:spPr>
        <p:txBody>
          <a:bodyPr wrap="square">
            <a:spAutoFit/>
          </a:bodyPr>
          <a:lstStyle/>
          <a:p>
            <a:pPr eaLnBrk="0" hangingPunct="0">
              <a:defRPr/>
            </a:pPr>
            <a:r>
              <a:rPr lang="en-US" b="1" dirty="0">
                <a:latin typeface="+mj-lt"/>
                <a:ea typeface="ＭＳ Ｐゴシック" pitchFamily="34" charset="-128"/>
              </a:rPr>
              <a:t>Population</a:t>
            </a:r>
          </a:p>
          <a:p>
            <a:pPr eaLnBrk="0" hangingPunct="0">
              <a:defRPr/>
            </a:pPr>
            <a:r>
              <a:rPr lang="en-US" sz="1600" dirty="0">
                <a:latin typeface="+mj-lt"/>
                <a:ea typeface="ＭＳ Ｐゴシック" pitchFamily="34" charset="-128"/>
              </a:rPr>
              <a:t>Total collection of objects or </a:t>
            </a:r>
            <a:br>
              <a:rPr lang="en-US" sz="1600" dirty="0">
                <a:latin typeface="+mj-lt"/>
                <a:ea typeface="ＭＳ Ｐゴシック" pitchFamily="34" charset="-128"/>
              </a:rPr>
            </a:br>
            <a:r>
              <a:rPr lang="en-US" sz="1600" dirty="0">
                <a:latin typeface="+mj-lt"/>
                <a:ea typeface="ＭＳ Ｐゴシック" pitchFamily="34" charset="-128"/>
              </a:rPr>
              <a:t>people to be studied (or set of all information of interest to the decision maker)</a:t>
            </a:r>
            <a:endParaRPr lang="en-US" dirty="0">
              <a:latin typeface="+mj-lt"/>
              <a:ea typeface="ＭＳ Ｐゴシック" pitchFamily="34" charset="-128"/>
            </a:endParaRPr>
          </a:p>
        </p:txBody>
      </p:sp>
      <p:sp>
        <p:nvSpPr>
          <p:cNvPr id="13318" name="Text Box 29"/>
          <p:cNvSpPr txBox="1">
            <a:spLocks noChangeArrowheads="1"/>
          </p:cNvSpPr>
          <p:nvPr/>
        </p:nvSpPr>
        <p:spPr bwMode="auto">
          <a:xfrm>
            <a:off x="8860404" y="1964908"/>
            <a:ext cx="3200400" cy="1107996"/>
          </a:xfrm>
          <a:prstGeom prst="rect">
            <a:avLst/>
          </a:prstGeom>
          <a:noFill/>
          <a:ln w="9525">
            <a:noFill/>
            <a:miter lim="800000"/>
            <a:headEnd/>
            <a:tailEnd/>
          </a:ln>
        </p:spPr>
        <p:txBody>
          <a:bodyPr>
            <a:spAutoFit/>
          </a:bodyPr>
          <a:lstStyle/>
          <a:p>
            <a:pPr eaLnBrk="0" hangingPunct="0">
              <a:defRPr/>
            </a:pPr>
            <a:r>
              <a:rPr lang="en-US" b="1" dirty="0">
                <a:latin typeface="+mj-lt"/>
                <a:ea typeface="ＭＳ Ｐゴシック" pitchFamily="34" charset="-128"/>
              </a:rPr>
              <a:t>Statistical Inference</a:t>
            </a:r>
          </a:p>
          <a:p>
            <a:pPr eaLnBrk="0" hangingPunct="0">
              <a:defRPr/>
            </a:pPr>
            <a:r>
              <a:rPr lang="en-US" sz="1600" dirty="0">
                <a:latin typeface="+mj-lt"/>
                <a:ea typeface="ＭＳ Ｐゴシック" pitchFamily="34" charset="-128"/>
              </a:rPr>
              <a:t>Drawing conclusions about a </a:t>
            </a:r>
            <a:r>
              <a:rPr lang="en-US" sz="1600" dirty="0">
                <a:solidFill>
                  <a:srgbClr val="0000FF"/>
                </a:solidFill>
                <a:ea typeface="ＭＳ Ｐゴシック" pitchFamily="34" charset="-128"/>
              </a:rPr>
              <a:t>population parameter </a:t>
            </a:r>
            <a:r>
              <a:rPr lang="en-US" sz="1600" dirty="0">
                <a:latin typeface="+mj-lt"/>
                <a:ea typeface="ＭＳ Ｐゴシック" pitchFamily="34" charset="-128"/>
              </a:rPr>
              <a:t>on the basis of a </a:t>
            </a:r>
            <a:r>
              <a:rPr lang="en-US" sz="1600" dirty="0">
                <a:solidFill>
                  <a:srgbClr val="0000FF"/>
                </a:solidFill>
                <a:ea typeface="ＭＳ Ｐゴシック" pitchFamily="34" charset="-128"/>
              </a:rPr>
              <a:t>sample statistic</a:t>
            </a:r>
          </a:p>
        </p:txBody>
      </p:sp>
      <p:sp>
        <p:nvSpPr>
          <p:cNvPr id="13319" name="AutoShape 36"/>
          <p:cNvSpPr>
            <a:spLocks noChangeArrowheads="1"/>
          </p:cNvSpPr>
          <p:nvPr/>
        </p:nvSpPr>
        <p:spPr bwMode="grayWhite">
          <a:xfrm flipH="1">
            <a:off x="5241924" y="2026841"/>
            <a:ext cx="3534989" cy="140812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5309 h 21600"/>
              <a:gd name="T14" fmla="*/ 20798 w 21600"/>
              <a:gd name="T15" fmla="*/ 6849 h 21600"/>
            </a:gdLst>
            <a:ahLst/>
            <a:cxnLst>
              <a:cxn ang="T8">
                <a:pos x="T0" y="T1"/>
              </a:cxn>
              <a:cxn ang="T9">
                <a:pos x="T2" y="T3"/>
              </a:cxn>
              <a:cxn ang="T10">
                <a:pos x="T4" y="T5"/>
              </a:cxn>
              <a:cxn ang="T11">
                <a:pos x="T6" y="T7"/>
              </a:cxn>
            </a:cxnLst>
            <a:rect l="T12" t="T13" r="T14" b="T15"/>
            <a:pathLst>
              <a:path w="21600" h="21600">
                <a:moveTo>
                  <a:pt x="21600" y="6079"/>
                </a:moveTo>
                <a:lnTo>
                  <a:pt x="15266" y="0"/>
                </a:lnTo>
                <a:lnTo>
                  <a:pt x="15266" y="5309"/>
                </a:lnTo>
                <a:lnTo>
                  <a:pt x="12427" y="5309"/>
                </a:lnTo>
                <a:cubicBezTo>
                  <a:pt x="5564" y="5309"/>
                  <a:pt x="0" y="8375"/>
                  <a:pt x="0" y="12158"/>
                </a:cubicBezTo>
                <a:lnTo>
                  <a:pt x="0" y="21600"/>
                </a:lnTo>
                <a:lnTo>
                  <a:pt x="1574" y="21600"/>
                </a:lnTo>
                <a:lnTo>
                  <a:pt x="1574" y="12158"/>
                </a:lnTo>
                <a:cubicBezTo>
                  <a:pt x="1574" y="9226"/>
                  <a:pt x="6433" y="6849"/>
                  <a:pt x="12427" y="6849"/>
                </a:cubicBezTo>
                <a:lnTo>
                  <a:pt x="15266" y="6849"/>
                </a:lnTo>
                <a:lnTo>
                  <a:pt x="15266" y="12158"/>
                </a:lnTo>
                <a:close/>
              </a:path>
            </a:pathLst>
          </a:custGeom>
          <a:solidFill>
            <a:schemeClr val="bg2"/>
          </a:solidFill>
          <a:ln w="9525">
            <a:solidFill>
              <a:schemeClr val="tx1"/>
            </a:solidFill>
            <a:miter lim="800000"/>
            <a:headEnd/>
            <a:tailEnd/>
          </a:ln>
        </p:spPr>
        <p:txBody>
          <a:bodyPr wrap="none" anchor="ctr"/>
          <a:lstStyle/>
          <a:p>
            <a:pPr>
              <a:defRPr/>
            </a:pPr>
            <a:endParaRPr lang="en-US">
              <a:latin typeface="+mj-lt"/>
              <a:ea typeface="ＭＳ Ｐゴシック" pitchFamily="34" charset="-128"/>
            </a:endParaRPr>
          </a:p>
        </p:txBody>
      </p:sp>
      <p:sp>
        <p:nvSpPr>
          <p:cNvPr id="13320" name="Text Box 37"/>
          <p:cNvSpPr txBox="1">
            <a:spLocks noChangeArrowheads="1"/>
          </p:cNvSpPr>
          <p:nvPr/>
        </p:nvSpPr>
        <p:spPr bwMode="auto">
          <a:xfrm>
            <a:off x="9010650" y="3792010"/>
            <a:ext cx="1443824" cy="861774"/>
          </a:xfrm>
          <a:prstGeom prst="rect">
            <a:avLst/>
          </a:prstGeom>
          <a:noFill/>
          <a:ln w="9525">
            <a:noFill/>
            <a:miter lim="800000"/>
            <a:headEnd/>
            <a:tailEnd/>
          </a:ln>
        </p:spPr>
        <p:txBody>
          <a:bodyPr wrap="square">
            <a:spAutoFit/>
          </a:bodyPr>
          <a:lstStyle/>
          <a:p>
            <a:pPr eaLnBrk="0" hangingPunct="0">
              <a:tabLst>
                <a:tab pos="231775" algn="l"/>
              </a:tabLst>
              <a:defRPr/>
            </a:pPr>
            <a:r>
              <a:rPr lang="en-US" b="1" dirty="0">
                <a:latin typeface="+mj-lt"/>
                <a:ea typeface="ＭＳ Ｐゴシック" pitchFamily="34" charset="-128"/>
              </a:rPr>
              <a:t>Sample</a:t>
            </a:r>
          </a:p>
          <a:p>
            <a:pPr eaLnBrk="0" hangingPunct="0">
              <a:tabLst>
                <a:tab pos="231775" algn="l"/>
              </a:tabLst>
              <a:defRPr/>
            </a:pPr>
            <a:r>
              <a:rPr lang="en-US" sz="1600" dirty="0">
                <a:latin typeface="+mj-lt"/>
                <a:ea typeface="ＭＳ Ｐゴシック" pitchFamily="34" charset="-128"/>
              </a:rPr>
              <a:t>Subset of a population</a:t>
            </a:r>
            <a:endParaRPr lang="en-US" dirty="0">
              <a:latin typeface="+mj-lt"/>
              <a:ea typeface="ＭＳ Ｐゴシック" pitchFamily="34" charset="-128"/>
            </a:endParaRPr>
          </a:p>
        </p:txBody>
      </p:sp>
      <p:sp>
        <p:nvSpPr>
          <p:cNvPr id="13321" name="Line 38"/>
          <p:cNvSpPr>
            <a:spLocks noChangeShapeType="1"/>
          </p:cNvSpPr>
          <p:nvPr/>
        </p:nvSpPr>
        <p:spPr bwMode="auto">
          <a:xfrm>
            <a:off x="4277139" y="2566233"/>
            <a:ext cx="4104859" cy="1225777"/>
          </a:xfrm>
          <a:prstGeom prst="line">
            <a:avLst/>
          </a:prstGeom>
          <a:noFill/>
          <a:ln w="9525">
            <a:solidFill>
              <a:schemeClr val="tx1"/>
            </a:solidFill>
            <a:round/>
            <a:headEnd/>
            <a:tailEnd type="triangle" w="med" len="med"/>
          </a:ln>
        </p:spPr>
        <p:txBody>
          <a:bodyPr/>
          <a:lstStyle/>
          <a:p>
            <a:pPr>
              <a:defRPr/>
            </a:pPr>
            <a:endParaRPr lang="en-US">
              <a:latin typeface="+mj-lt"/>
              <a:ea typeface="ＭＳ Ｐゴシック" pitchFamily="34" charset="-128"/>
            </a:endParaRPr>
          </a:p>
        </p:txBody>
      </p:sp>
      <p:sp>
        <p:nvSpPr>
          <p:cNvPr id="13322" name="Line 39"/>
          <p:cNvSpPr>
            <a:spLocks noChangeShapeType="1"/>
          </p:cNvSpPr>
          <p:nvPr/>
        </p:nvSpPr>
        <p:spPr bwMode="auto">
          <a:xfrm>
            <a:off x="4595853" y="2924234"/>
            <a:ext cx="3862347" cy="1190565"/>
          </a:xfrm>
          <a:prstGeom prst="line">
            <a:avLst/>
          </a:prstGeom>
          <a:noFill/>
          <a:ln w="9525">
            <a:solidFill>
              <a:schemeClr val="tx1"/>
            </a:solidFill>
            <a:round/>
            <a:headEnd/>
            <a:tailEnd type="triangle" w="med" len="med"/>
          </a:ln>
        </p:spPr>
        <p:txBody>
          <a:bodyPr/>
          <a:lstStyle/>
          <a:p>
            <a:pPr>
              <a:defRPr/>
            </a:pPr>
            <a:endParaRPr lang="en-US">
              <a:latin typeface="+mj-lt"/>
              <a:ea typeface="ＭＳ Ｐゴシック" pitchFamily="34" charset="-128"/>
            </a:endParaRPr>
          </a:p>
        </p:txBody>
      </p:sp>
      <p:sp>
        <p:nvSpPr>
          <p:cNvPr id="13323" name="Line 40"/>
          <p:cNvSpPr>
            <a:spLocks noChangeShapeType="1"/>
          </p:cNvSpPr>
          <p:nvPr/>
        </p:nvSpPr>
        <p:spPr bwMode="auto">
          <a:xfrm>
            <a:off x="4452068" y="3515518"/>
            <a:ext cx="3929931" cy="1261726"/>
          </a:xfrm>
          <a:prstGeom prst="line">
            <a:avLst/>
          </a:prstGeom>
          <a:noFill/>
          <a:ln w="9525">
            <a:solidFill>
              <a:schemeClr val="tx1"/>
            </a:solidFill>
            <a:round/>
            <a:headEnd/>
            <a:tailEnd type="triangle" w="med" len="med"/>
          </a:ln>
        </p:spPr>
        <p:txBody>
          <a:bodyPr/>
          <a:lstStyle/>
          <a:p>
            <a:pPr>
              <a:defRPr/>
            </a:pPr>
            <a:endParaRPr lang="en-US">
              <a:latin typeface="+mj-lt"/>
              <a:ea typeface="ＭＳ Ｐゴシック" pitchFamily="34" charset="-128"/>
            </a:endParaRPr>
          </a:p>
        </p:txBody>
      </p:sp>
      <p:sp>
        <p:nvSpPr>
          <p:cNvPr id="13324" name="Line 41"/>
          <p:cNvSpPr>
            <a:spLocks noChangeShapeType="1"/>
          </p:cNvSpPr>
          <p:nvPr/>
        </p:nvSpPr>
        <p:spPr bwMode="auto">
          <a:xfrm>
            <a:off x="4770783" y="3283888"/>
            <a:ext cx="3611217" cy="1161111"/>
          </a:xfrm>
          <a:prstGeom prst="line">
            <a:avLst/>
          </a:prstGeom>
          <a:noFill/>
          <a:ln w="9525">
            <a:solidFill>
              <a:schemeClr val="tx1"/>
            </a:solidFill>
            <a:round/>
            <a:headEnd/>
            <a:tailEnd type="triangle" w="med" len="med"/>
          </a:ln>
        </p:spPr>
        <p:txBody>
          <a:bodyPr/>
          <a:lstStyle/>
          <a:p>
            <a:pPr>
              <a:defRPr/>
            </a:pPr>
            <a:endParaRPr lang="en-US">
              <a:latin typeface="+mj-lt"/>
              <a:ea typeface="ＭＳ Ｐゴシック" pitchFamily="34" charset="-128"/>
            </a:endParaRPr>
          </a:p>
        </p:txBody>
      </p:sp>
      <p:pic>
        <p:nvPicPr>
          <p:cNvPr id="21515"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2211" y="3515518"/>
            <a:ext cx="476250" cy="182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59066E46-B49D-CA48-A060-BF29D42A43AF}" type="slidenum">
              <a:rPr lang="en-US" altLang="en-US" sz="1200">
                <a:solidFill>
                  <a:schemeClr val="bg1"/>
                </a:solidFill>
                <a:latin typeface="Calibri" charset="0"/>
              </a:rPr>
              <a:pPr eaLnBrk="1" fontAlgn="base" hangingPunct="1">
                <a:spcBef>
                  <a:spcPct val="0"/>
                </a:spcBef>
                <a:spcAft>
                  <a:spcPct val="0"/>
                </a:spcAft>
              </a:pPr>
              <a:t>3</a:t>
            </a:fld>
            <a:endParaRPr lang="en-US" altLang="en-US" sz="1200">
              <a:solidFill>
                <a:schemeClr val="bg1"/>
              </a:solidFill>
              <a:latin typeface="Calibri" charset="0"/>
            </a:endParaRPr>
          </a:p>
        </p:txBody>
      </p:sp>
      <p:sp>
        <p:nvSpPr>
          <p:cNvPr id="14" name="AutoShape 36">
            <a:extLst>
              <a:ext uri="{FF2B5EF4-FFF2-40B4-BE49-F238E27FC236}">
                <a16:creationId xmlns:a16="http://schemas.microsoft.com/office/drawing/2014/main" id="{A8967AC7-8E76-4E05-8A44-D1B78BEF6A5D}"/>
              </a:ext>
            </a:extLst>
          </p:cNvPr>
          <p:cNvSpPr>
            <a:spLocks noChangeArrowheads="1"/>
          </p:cNvSpPr>
          <p:nvPr/>
        </p:nvSpPr>
        <p:spPr bwMode="grayWhite">
          <a:xfrm flipV="1">
            <a:off x="4341856" y="4631192"/>
            <a:ext cx="4040143" cy="58369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5309 h 21600"/>
              <a:gd name="T14" fmla="*/ 20798 w 21600"/>
              <a:gd name="T15" fmla="*/ 6849 h 21600"/>
            </a:gdLst>
            <a:ahLst/>
            <a:cxnLst>
              <a:cxn ang="T8">
                <a:pos x="T0" y="T1"/>
              </a:cxn>
              <a:cxn ang="T9">
                <a:pos x="T2" y="T3"/>
              </a:cxn>
              <a:cxn ang="T10">
                <a:pos x="T4" y="T5"/>
              </a:cxn>
              <a:cxn ang="T11">
                <a:pos x="T6" y="T7"/>
              </a:cxn>
            </a:cxnLst>
            <a:rect l="T12" t="T13" r="T14" b="T15"/>
            <a:pathLst>
              <a:path w="21600" h="21600">
                <a:moveTo>
                  <a:pt x="21600" y="6079"/>
                </a:moveTo>
                <a:lnTo>
                  <a:pt x="15266" y="0"/>
                </a:lnTo>
                <a:lnTo>
                  <a:pt x="15266" y="5309"/>
                </a:lnTo>
                <a:lnTo>
                  <a:pt x="12427" y="5309"/>
                </a:lnTo>
                <a:cubicBezTo>
                  <a:pt x="5564" y="5309"/>
                  <a:pt x="0" y="8375"/>
                  <a:pt x="0" y="12158"/>
                </a:cubicBezTo>
                <a:lnTo>
                  <a:pt x="0" y="21600"/>
                </a:lnTo>
                <a:lnTo>
                  <a:pt x="1574" y="21600"/>
                </a:lnTo>
                <a:lnTo>
                  <a:pt x="1574" y="12158"/>
                </a:lnTo>
                <a:cubicBezTo>
                  <a:pt x="1574" y="9226"/>
                  <a:pt x="6433" y="6849"/>
                  <a:pt x="12427" y="6849"/>
                </a:cubicBezTo>
                <a:lnTo>
                  <a:pt x="15266" y="6849"/>
                </a:lnTo>
                <a:lnTo>
                  <a:pt x="15266" y="12158"/>
                </a:lnTo>
                <a:close/>
              </a:path>
            </a:pathLst>
          </a:custGeom>
          <a:solidFill>
            <a:schemeClr val="bg2"/>
          </a:solidFill>
          <a:ln w="9525">
            <a:solidFill>
              <a:schemeClr val="tx1"/>
            </a:solidFill>
            <a:miter lim="800000"/>
            <a:headEnd/>
            <a:tailEnd/>
          </a:ln>
        </p:spPr>
        <p:txBody>
          <a:bodyPr wrap="none" anchor="ctr"/>
          <a:lstStyle/>
          <a:p>
            <a:pPr>
              <a:defRPr/>
            </a:pPr>
            <a:endParaRPr lang="en-US">
              <a:latin typeface="+mj-lt"/>
              <a:ea typeface="ＭＳ Ｐゴシック" pitchFamily="34" charset="-128"/>
            </a:endParaRPr>
          </a:p>
        </p:txBody>
      </p:sp>
      <p:sp>
        <p:nvSpPr>
          <p:cNvPr id="15" name="Text Box 29">
            <a:extLst>
              <a:ext uri="{FF2B5EF4-FFF2-40B4-BE49-F238E27FC236}">
                <a16:creationId xmlns:a16="http://schemas.microsoft.com/office/drawing/2014/main" id="{546B1526-5EDD-4377-8B6F-0AE33A107143}"/>
              </a:ext>
            </a:extLst>
          </p:cNvPr>
          <p:cNvSpPr txBox="1">
            <a:spLocks noChangeArrowheads="1"/>
          </p:cNvSpPr>
          <p:nvPr/>
        </p:nvSpPr>
        <p:spPr bwMode="auto">
          <a:xfrm>
            <a:off x="2221992" y="5135245"/>
            <a:ext cx="3019933" cy="1354217"/>
          </a:xfrm>
          <a:prstGeom prst="rect">
            <a:avLst/>
          </a:prstGeom>
          <a:noFill/>
          <a:ln w="9525">
            <a:noFill/>
            <a:miter lim="800000"/>
            <a:headEnd/>
            <a:tailEnd/>
          </a:ln>
        </p:spPr>
        <p:txBody>
          <a:bodyPr wrap="square">
            <a:spAutoFit/>
          </a:bodyPr>
          <a:lstStyle/>
          <a:p>
            <a:pPr eaLnBrk="0" hangingPunct="0">
              <a:defRPr/>
            </a:pPr>
            <a:r>
              <a:rPr lang="en-US" b="1" dirty="0">
                <a:latin typeface="+mj-lt"/>
                <a:ea typeface="ＭＳ Ｐゴシック" pitchFamily="34" charset="-128"/>
              </a:rPr>
              <a:t>Sampling</a:t>
            </a:r>
          </a:p>
          <a:p>
            <a:pPr eaLnBrk="0" hangingPunct="0">
              <a:defRPr/>
            </a:pPr>
            <a:r>
              <a:rPr lang="en-US" sz="1600" dirty="0"/>
              <a:t>selection of a </a:t>
            </a:r>
            <a:r>
              <a:rPr lang="en-US" sz="1600" dirty="0">
                <a:solidFill>
                  <a:srgbClr val="3333FF"/>
                </a:solidFill>
              </a:rPr>
              <a:t>subset</a:t>
            </a:r>
            <a:r>
              <a:rPr lang="en-US" sz="1600" dirty="0"/>
              <a:t> of individuals from a population to </a:t>
            </a:r>
            <a:r>
              <a:rPr lang="en-US" sz="1600" dirty="0">
                <a:solidFill>
                  <a:srgbClr val="3333FF"/>
                </a:solidFill>
              </a:rPr>
              <a:t>estimate characteristics </a:t>
            </a:r>
            <a:r>
              <a:rPr lang="en-US" sz="1600" dirty="0"/>
              <a:t>of the whole population</a:t>
            </a:r>
            <a:endParaRPr lang="en-US" sz="1600" b="1" dirty="0">
              <a:latin typeface="+mj-lt"/>
              <a:ea typeface="ＭＳ Ｐゴシック" pitchFamily="34" charset="-128"/>
            </a:endParaRPr>
          </a:p>
        </p:txBody>
      </p:sp>
    </p:spTree>
    <p:extLst>
      <p:ext uri="{BB962C8B-B14F-4D97-AF65-F5344CB8AC3E}">
        <p14:creationId xmlns:p14="http://schemas.microsoft.com/office/powerpoint/2010/main" val="24975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6" presetClass="entr" presetSubtype="21" fill="hold" grpId="0" nodeType="withEffect">
                                  <p:stCondLst>
                                    <p:cond delay="0"/>
                                  </p:stCondLst>
                                  <p:childTnLst>
                                    <p:set>
                                      <p:cBhvr>
                                        <p:cTn id="8" dur="1" fill="hold">
                                          <p:stCondLst>
                                            <p:cond delay="0"/>
                                          </p:stCondLst>
                                        </p:cTn>
                                        <p:tgtEl>
                                          <p:spTgt spid="13317"/>
                                        </p:tgtEl>
                                        <p:attrNameLst>
                                          <p:attrName>style.visibility</p:attrName>
                                        </p:attrNameLst>
                                      </p:cBhvr>
                                      <p:to>
                                        <p:strVal val="visible"/>
                                      </p:to>
                                    </p:set>
                                    <p:animEffect transition="in" filter="barn(inVertical)">
                                      <p:cBhvr>
                                        <p:cTn id="9" dur="500"/>
                                        <p:tgtEl>
                                          <p:spTgt spid="1331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321"/>
                                        </p:tgtEl>
                                        <p:attrNameLst>
                                          <p:attrName>style.visibility</p:attrName>
                                        </p:attrNameLst>
                                      </p:cBhvr>
                                      <p:to>
                                        <p:strVal val="visible"/>
                                      </p:to>
                                    </p:set>
                                    <p:animEffect transition="in" filter="wipe(down)">
                                      <p:cBhvr>
                                        <p:cTn id="14" dur="500"/>
                                        <p:tgtEl>
                                          <p:spTgt spid="1332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3322"/>
                                        </p:tgtEl>
                                        <p:attrNameLst>
                                          <p:attrName>style.visibility</p:attrName>
                                        </p:attrNameLst>
                                      </p:cBhvr>
                                      <p:to>
                                        <p:strVal val="visible"/>
                                      </p:to>
                                    </p:set>
                                    <p:animEffect transition="in" filter="wipe(down)">
                                      <p:cBhvr>
                                        <p:cTn id="17" dur="500"/>
                                        <p:tgtEl>
                                          <p:spTgt spid="1332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3324"/>
                                        </p:tgtEl>
                                        <p:attrNameLst>
                                          <p:attrName>style.visibility</p:attrName>
                                        </p:attrNameLst>
                                      </p:cBhvr>
                                      <p:to>
                                        <p:strVal val="visible"/>
                                      </p:to>
                                    </p:set>
                                    <p:animEffect transition="in" filter="wipe(down)">
                                      <p:cBhvr>
                                        <p:cTn id="20" dur="500"/>
                                        <p:tgtEl>
                                          <p:spTgt spid="1332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323"/>
                                        </p:tgtEl>
                                        <p:attrNameLst>
                                          <p:attrName>style.visibility</p:attrName>
                                        </p:attrNameLst>
                                      </p:cBhvr>
                                      <p:to>
                                        <p:strVal val="visible"/>
                                      </p:to>
                                    </p:set>
                                    <p:animEffect transition="in" filter="wipe(down)">
                                      <p:cBhvr>
                                        <p:cTn id="23" dur="500"/>
                                        <p:tgtEl>
                                          <p:spTgt spid="13323"/>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21515"/>
                                        </p:tgtEl>
                                        <p:attrNameLst>
                                          <p:attrName>style.visibility</p:attrName>
                                        </p:attrNameLst>
                                      </p:cBhvr>
                                      <p:to>
                                        <p:strVal val="visible"/>
                                      </p:to>
                                    </p:set>
                                    <p:animEffect transition="in" filter="wipe(down)">
                                      <p:cBhvr>
                                        <p:cTn id="27" dur="500"/>
                                        <p:tgtEl>
                                          <p:spTgt spid="215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3320"/>
                                        </p:tgtEl>
                                        <p:attrNameLst>
                                          <p:attrName>style.visibility</p:attrName>
                                        </p:attrNameLst>
                                      </p:cBhvr>
                                      <p:to>
                                        <p:strVal val="visible"/>
                                      </p:to>
                                    </p:set>
                                    <p:animEffect transition="in" filter="wipe(down)">
                                      <p:cBhvr>
                                        <p:cTn id="30" dur="500"/>
                                        <p:tgtEl>
                                          <p:spTgt spid="133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3319"/>
                                        </p:tgtEl>
                                        <p:attrNameLst>
                                          <p:attrName>style.visibility</p:attrName>
                                        </p:attrNameLst>
                                      </p:cBhvr>
                                      <p:to>
                                        <p:strVal val="visible"/>
                                      </p:to>
                                    </p:set>
                                    <p:animEffect transition="in" filter="wipe(down)">
                                      <p:cBhvr>
                                        <p:cTn id="43" dur="500"/>
                                        <p:tgtEl>
                                          <p:spTgt spid="133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318"/>
                                        </p:tgtEl>
                                        <p:attrNameLst>
                                          <p:attrName>style.visibility</p:attrName>
                                        </p:attrNameLst>
                                      </p:cBhvr>
                                      <p:to>
                                        <p:strVal val="visible"/>
                                      </p:to>
                                    </p:set>
                                    <p:animEffect transition="in" filter="wipe(down)">
                                      <p:cBhvr>
                                        <p:cTn id="46"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8" grpId="0"/>
      <p:bldP spid="13319" grpId="0" animBg="1"/>
      <p:bldP spid="13320" grpId="0"/>
      <p:bldP spid="13321" grpId="0" animBg="1"/>
      <p:bldP spid="13322" grpId="0" animBg="1"/>
      <p:bldP spid="13323" grpId="0" animBg="1"/>
      <p:bldP spid="13324" grpId="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724107" y="723569"/>
            <a:ext cx="8839200" cy="838200"/>
          </a:xfrm>
        </p:spPr>
        <p:txBody>
          <a:bodyPr/>
          <a:lstStyle/>
          <a:p>
            <a:pPr eaLnBrk="1" hangingPunct="1"/>
            <a:r>
              <a:rPr lang="en-US" altLang="en-US" sz="3200" dirty="0">
                <a:ea typeface="ＭＳ Ｐゴシック" charset="-128"/>
              </a:rPr>
              <a:t>Sample statistics and population parameters</a:t>
            </a:r>
          </a:p>
        </p:txBody>
      </p:sp>
      <p:sp>
        <p:nvSpPr>
          <p:cNvPr id="23554" name="Content Placeholder 9"/>
          <p:cNvSpPr>
            <a:spLocks noGrp="1"/>
          </p:cNvSpPr>
          <p:nvPr>
            <p:ph idx="1"/>
          </p:nvPr>
        </p:nvSpPr>
        <p:spPr>
          <a:xfrm>
            <a:off x="1576917" y="2228849"/>
            <a:ext cx="10363200" cy="3903663"/>
          </a:xfrm>
        </p:spPr>
        <p:txBody>
          <a:bodyPr/>
          <a:lstStyle/>
          <a:p>
            <a:r>
              <a:rPr lang="en-US" altLang="en-US" sz="2400" dirty="0">
                <a:ea typeface="ＭＳ Ｐゴシック" charset="-128"/>
              </a:rPr>
              <a:t>A sample statistic is a characteristic of the sample</a:t>
            </a:r>
          </a:p>
          <a:p>
            <a:pPr>
              <a:spcBef>
                <a:spcPts val="1200"/>
              </a:spcBef>
            </a:pPr>
            <a:r>
              <a:rPr lang="en-US" altLang="en-US" sz="2400" dirty="0">
                <a:ea typeface="ＭＳ Ｐゴシック" charset="-128"/>
              </a:rPr>
              <a:t>Some sample statistics might be used as </a:t>
            </a:r>
            <a:r>
              <a:rPr lang="en-US" altLang="en-US" sz="2400" dirty="0">
                <a:solidFill>
                  <a:srgbClr val="0000FF"/>
                </a:solidFill>
                <a:ea typeface="ＭＳ Ｐゴシック" charset="-128"/>
              </a:rPr>
              <a:t>a point estimate </a:t>
            </a:r>
            <a:r>
              <a:rPr lang="en-US" altLang="en-US" sz="2400" dirty="0">
                <a:ea typeface="ＭＳ Ｐゴシック" charset="-128"/>
              </a:rPr>
              <a:t>for a population parameter</a:t>
            </a:r>
          </a:p>
          <a:p>
            <a:pPr>
              <a:spcBef>
                <a:spcPts val="1200"/>
              </a:spcBef>
            </a:pPr>
            <a:r>
              <a:rPr lang="en-US" altLang="en-US" sz="2400" dirty="0">
                <a:ea typeface="ＭＳ Ｐゴシック" charset="-128"/>
              </a:rPr>
              <a:t>We use different notations to distinguish between the two groups of numbers</a:t>
            </a:r>
          </a:p>
        </p:txBody>
      </p:sp>
      <p:sp>
        <p:nvSpPr>
          <p:cNvPr id="2355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710EBEA0-CFD0-9F4A-8659-C93BB7AFD735}" type="slidenum">
              <a:rPr lang="en-US" altLang="en-US" sz="1200">
                <a:solidFill>
                  <a:schemeClr val="bg1"/>
                </a:solidFill>
                <a:latin typeface="Calibri" charset="0"/>
              </a:rPr>
              <a:pPr eaLnBrk="1" fontAlgn="base" hangingPunct="1">
                <a:spcBef>
                  <a:spcPct val="0"/>
                </a:spcBef>
                <a:spcAft>
                  <a:spcPct val="0"/>
                </a:spcAft>
              </a:pPr>
              <a:t>4</a:t>
            </a:fld>
            <a:endParaRPr lang="en-US" altLang="en-US" sz="1200">
              <a:solidFill>
                <a:schemeClr val="bg1"/>
              </a:solidFill>
              <a:latin typeface="Calibri" charset="0"/>
            </a:endParaRPr>
          </a:p>
        </p:txBody>
      </p:sp>
      <mc:AlternateContent xmlns:mc="http://schemas.openxmlformats.org/markup-compatibility/2006" xmlns:a14="http://schemas.microsoft.com/office/drawing/2010/main">
        <mc:Choice Requires="a14">
          <p:graphicFrame>
            <p:nvGraphicFramePr>
              <p:cNvPr id="134178" name="Group 34"/>
              <p:cNvGraphicFramePr>
                <a:graphicFrameLocks noGrp="1"/>
              </p:cNvGraphicFramePr>
              <p:nvPr>
                <p:extLst>
                  <p:ext uri="{D42A27DB-BD31-4B8C-83A1-F6EECF244321}">
                    <p14:modId xmlns:p14="http://schemas.microsoft.com/office/powerpoint/2010/main" val="2627946288"/>
                  </p:ext>
                </p:extLst>
              </p:nvPr>
            </p:nvGraphicFramePr>
            <p:xfrm>
              <a:off x="1914276" y="4933950"/>
              <a:ext cx="7696200" cy="1586883"/>
            </p:xfrm>
            <a:graphic>
              <a:graphicData uri="http://schemas.openxmlformats.org/drawingml/2006/table">
                <a:tbl>
                  <a:tblPr/>
                  <a:tblGrid>
                    <a:gridCol w="2565400">
                      <a:extLst>
                        <a:ext uri="{9D8B030D-6E8A-4147-A177-3AD203B41FA5}">
                          <a16:colId xmlns:a16="http://schemas.microsoft.com/office/drawing/2014/main" val="20000"/>
                        </a:ext>
                      </a:extLst>
                    </a:gridCol>
                    <a:gridCol w="25654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369570">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2000" b="1" i="0" u="none" strike="noStrike" cap="none" normalizeH="0" baseline="0" dirty="0">
                              <a:ln>
                                <a:noFill/>
                              </a:ln>
                              <a:solidFill>
                                <a:srgbClr val="FFFFFF"/>
                              </a:solidFill>
                              <a:effectLst/>
                              <a:latin typeface="Calibri" charset="0"/>
                              <a:ea typeface="ＭＳ Ｐゴシック" charset="-128"/>
                            </a:rPr>
                            <a:t>Population Parameter</a:t>
                          </a:r>
                          <a:endParaRPr kumimoji="1" lang="en-US" altLang="en-US" sz="2000" b="1"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1" i="0" u="none" strike="noStrike" cap="none" normalizeH="0" baseline="0" dirty="0">
                              <a:ln>
                                <a:noFill/>
                              </a:ln>
                              <a:solidFill>
                                <a:schemeClr val="bg1"/>
                              </a:solidFill>
                              <a:effectLst>
                                <a:outerShdw blurRad="38100" dist="38100" dir="2700000" algn="tl">
                                  <a:srgbClr val="FFFFFF"/>
                                </a:outerShdw>
                              </a:effectLst>
                              <a:latin typeface="Verdana" charset="0"/>
                              <a:ea typeface="ＭＳ Ｐゴシック" charset="-128"/>
                            </a:rPr>
                            <a:t>Characteristic</a:t>
                          </a: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2000" b="1" i="0" u="none" strike="noStrike" cap="none" normalizeH="0" baseline="0" dirty="0">
                              <a:ln>
                                <a:noFill/>
                              </a:ln>
                              <a:solidFill>
                                <a:srgbClr val="FFFFFF"/>
                              </a:solidFill>
                              <a:effectLst/>
                              <a:latin typeface="Calibri" charset="0"/>
                              <a:ea typeface="ＭＳ Ｐゴシック" charset="-128"/>
                            </a:rPr>
                            <a:t>Sample Statistic</a:t>
                          </a:r>
                          <a:endParaRPr kumimoji="1" lang="en-US" altLang="en-US" sz="2000" b="1"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968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14:m>
                            <m:oMathPara xmlns:m="http://schemas.openxmlformats.org/officeDocument/2006/math">
                              <m:oMathParaPr>
                                <m:jc m:val="centerGroup"/>
                              </m:oMathParaPr>
                              <m:oMath xmlns:m="http://schemas.openxmlformats.org/officeDocument/2006/math">
                                <m:r>
                                  <a:rPr kumimoji="1" lang="en-US" altLang="en-US" sz="2000" b="0" i="1" u="none" strike="noStrike" cap="none" normalizeH="0" baseline="0" smtClean="0">
                                    <a:ln>
                                      <a:noFill/>
                                    </a:ln>
                                    <a:solidFill>
                                      <a:schemeClr val="tx1"/>
                                    </a:solidFill>
                                    <a:effectLst/>
                                    <a:latin typeface="Cambria Math" charset="0"/>
                                    <a:ea typeface="Cambria Math" charset="0"/>
                                    <a:cs typeface="Cambria Math" charset="0"/>
                                    <a:sym typeface="Symbol" charset="2"/>
                                  </a:rPr>
                                  <m:t>𝜇</m:t>
                                </m:r>
                              </m:oMath>
                            </m:oMathPara>
                          </a14:m>
                          <a:endParaRPr kumimoji="1" lang="en-US" altLang="en-US" sz="2000" b="0" i="0" u="none" strike="noStrike" cap="none" normalizeH="0" baseline="0" dirty="0">
                            <a:ln>
                              <a:noFill/>
                            </a:ln>
                            <a:solidFill>
                              <a:schemeClr val="tx1"/>
                            </a:solidFill>
                            <a:effectLst/>
                            <a:latin typeface="Calibri" charset="0"/>
                            <a:ea typeface="Calibri" charset="0"/>
                            <a:cs typeface="Calibri" charset="0"/>
                            <a:sym typeface="Symbol" charset="2"/>
                          </a:endParaRPr>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Mean</a:t>
                          </a: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1"/>
                      </a:ext>
                    </a:extLst>
                  </a:tr>
                  <a:tr h="3968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14:m>
                            <m:oMathPara xmlns:m="http://schemas.openxmlformats.org/officeDocument/2006/math">
                              <m:oMathParaPr>
                                <m:jc m:val="centerGroup"/>
                              </m:oMathParaPr>
                              <m:oMath xmlns:m="http://schemas.openxmlformats.org/officeDocument/2006/math">
                                <m:sSup>
                                  <m:sSupPr>
                                    <m:ctrlPr>
                                      <a:rPr kumimoji="1" lang="en-US" altLang="en-US" sz="2000" b="0" i="1" u="none" strike="noStrike" cap="none" normalizeH="0" baseline="0" smtClean="0">
                                        <a:ln>
                                          <a:noFill/>
                                        </a:ln>
                                        <a:solidFill>
                                          <a:schemeClr val="tx1"/>
                                        </a:solidFill>
                                        <a:effectLst/>
                                        <a:latin typeface="Cambria Math" panose="02040503050406030204" pitchFamily="18" charset="0"/>
                                        <a:ea typeface="Cambria Math" charset="0"/>
                                        <a:cs typeface="Cambria Math" charset="0"/>
                                        <a:sym typeface="Symbol" charset="2"/>
                                      </a:rPr>
                                    </m:ctrlPr>
                                  </m:sSupPr>
                                  <m:e>
                                    <m:r>
                                      <a:rPr kumimoji="1" lang="en-US" altLang="en-US" sz="2000" b="0" i="1" u="none" strike="noStrike" cap="none" normalizeH="0" baseline="0" smtClean="0">
                                        <a:ln>
                                          <a:noFill/>
                                        </a:ln>
                                        <a:solidFill>
                                          <a:schemeClr val="tx1"/>
                                        </a:solidFill>
                                        <a:effectLst/>
                                        <a:latin typeface="Cambria Math" charset="0"/>
                                        <a:ea typeface="Cambria Math" charset="0"/>
                                        <a:cs typeface="Cambria Math" charset="0"/>
                                        <a:sym typeface="Symbol" charset="2"/>
                                      </a:rPr>
                                      <m:t>𝜎</m:t>
                                    </m:r>
                                  </m:e>
                                  <m:sup>
                                    <m:r>
                                      <a:rPr kumimoji="1" lang="en-US" altLang="en-US" sz="2000" b="0" i="1" u="none" strike="noStrike" cap="none" normalizeH="0" baseline="0" smtClean="0">
                                        <a:ln>
                                          <a:noFill/>
                                        </a:ln>
                                        <a:solidFill>
                                          <a:schemeClr val="tx1"/>
                                        </a:solidFill>
                                        <a:effectLst/>
                                        <a:latin typeface="Cambria Math" charset="0"/>
                                        <a:ea typeface="Cambria Math" charset="0"/>
                                        <a:cs typeface="Cambria Math" charset="0"/>
                                        <a:sym typeface="Symbol" charset="2"/>
                                      </a:rPr>
                                      <m:t>2</m:t>
                                    </m:r>
                                  </m:sup>
                                </m:sSup>
                              </m:oMath>
                            </m:oMathPara>
                          </a14:m>
                          <a:endParaRPr kumimoji="1" lang="en-US" altLang="en-US" sz="2000" b="0" i="0" u="none" strike="noStrike" cap="none" normalizeH="0" baseline="0" dirty="0">
                            <a:ln>
                              <a:noFill/>
                            </a:ln>
                            <a:solidFill>
                              <a:schemeClr val="tx1"/>
                            </a:solidFill>
                            <a:effectLst/>
                            <a:latin typeface="Calibri" charset="0"/>
                            <a:ea typeface="Calibri" charset="0"/>
                            <a:cs typeface="Calibri" charset="0"/>
                            <a:sym typeface="Symbol" charset="2"/>
                          </a:endParaRPr>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Variance</a:t>
                          </a: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S</a:t>
                          </a:r>
                          <a:r>
                            <a:rPr kumimoji="1" lang="en-US" altLang="en-US" sz="1700" b="0" i="0" u="none" strike="noStrike" cap="none" normalizeH="0" baseline="40000" dirty="0">
                              <a:ln>
                                <a:noFill/>
                              </a:ln>
                              <a:solidFill>
                                <a:srgbClr val="000000"/>
                              </a:solidFill>
                              <a:effectLst/>
                              <a:latin typeface="Calibri" charset="0"/>
                              <a:ea typeface="ＭＳ Ｐゴシック" charset="-128"/>
                            </a:rPr>
                            <a:t>2</a:t>
                          </a:r>
                          <a:endParaRPr kumimoji="1" lang="en-US" altLang="en-US" sz="1700" b="0" i="0" u="none" strike="noStrike" cap="none" normalizeH="0" baseline="4000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8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14:m>
                            <m:oMathPara xmlns:m="http://schemas.openxmlformats.org/officeDocument/2006/math">
                              <m:oMathParaPr>
                                <m:jc m:val="centerGroup"/>
                              </m:oMathParaPr>
                              <m:oMath xmlns:m="http://schemas.openxmlformats.org/officeDocument/2006/math">
                                <m:r>
                                  <a:rPr kumimoji="1" lang="en-US" altLang="en-US" sz="2000" b="0" i="1" u="none" strike="noStrike" cap="none" normalizeH="0" baseline="0" smtClean="0">
                                    <a:ln>
                                      <a:noFill/>
                                    </a:ln>
                                    <a:solidFill>
                                      <a:schemeClr val="tx1"/>
                                    </a:solidFill>
                                    <a:effectLst/>
                                    <a:latin typeface="Cambria Math" charset="0"/>
                                    <a:ea typeface="Cambria Math" charset="0"/>
                                    <a:cs typeface="Cambria Math" charset="0"/>
                                    <a:sym typeface="Symbol" charset="2"/>
                                  </a:rPr>
                                  <m:t>𝜋</m:t>
                                </m:r>
                              </m:oMath>
                            </m:oMathPara>
                          </a14:m>
                          <a:endParaRPr kumimoji="1" lang="en-US" altLang="en-US" sz="2000" b="0" i="1" u="none" strike="noStrike" cap="none" normalizeH="0" baseline="0" dirty="0">
                            <a:ln>
                              <a:noFill/>
                            </a:ln>
                            <a:solidFill>
                              <a:schemeClr val="tx1"/>
                            </a:solidFill>
                            <a:effectLst/>
                            <a:latin typeface="Calibri" charset="0"/>
                            <a:ea typeface="Calibri" charset="0"/>
                            <a:cs typeface="Calibri" charset="0"/>
                            <a:sym typeface="Symbol" charset="2"/>
                          </a:endParaRPr>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Proportion</a:t>
                          </a: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1" u="none" strike="noStrike" cap="none" normalizeH="0" baseline="0" dirty="0">
                              <a:ln>
                                <a:noFill/>
                              </a:ln>
                              <a:solidFill>
                                <a:srgbClr val="000000"/>
                              </a:solidFill>
                              <a:effectLst/>
                              <a:latin typeface="Calibri" charset="0"/>
                              <a:ea typeface="ＭＳ Ｐゴシック" charset="-128"/>
                            </a:rPr>
                            <a:t>p</a:t>
                          </a:r>
                          <a:endParaRPr kumimoji="1" lang="en-US" altLang="en-US" sz="1700" b="0" i="1"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3"/>
                      </a:ext>
                    </a:extLst>
                  </a:tr>
                </a:tbl>
              </a:graphicData>
            </a:graphic>
          </p:graphicFrame>
        </mc:Choice>
        <mc:Fallback xmlns="">
          <p:graphicFrame>
            <p:nvGraphicFramePr>
              <p:cNvPr id="134178" name="Group 34"/>
              <p:cNvGraphicFramePr>
                <a:graphicFrameLocks noGrp="1"/>
              </p:cNvGraphicFramePr>
              <p:nvPr>
                <p:extLst>
                  <p:ext uri="{D42A27DB-BD31-4B8C-83A1-F6EECF244321}">
                    <p14:modId xmlns:p14="http://schemas.microsoft.com/office/powerpoint/2010/main" val="2627946288"/>
                  </p:ext>
                </p:extLst>
              </p:nvPr>
            </p:nvGraphicFramePr>
            <p:xfrm>
              <a:off x="1914276" y="4933950"/>
              <a:ext cx="7696200" cy="1586883"/>
            </p:xfrm>
            <a:graphic>
              <a:graphicData uri="http://schemas.openxmlformats.org/drawingml/2006/table">
                <a:tbl>
                  <a:tblPr/>
                  <a:tblGrid>
                    <a:gridCol w="2565400">
                      <a:extLst>
                        <a:ext uri="{9D8B030D-6E8A-4147-A177-3AD203B41FA5}">
                          <a16:colId xmlns:a16="http://schemas.microsoft.com/office/drawing/2014/main" val="20000"/>
                        </a:ext>
                      </a:extLst>
                    </a:gridCol>
                    <a:gridCol w="25654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396258">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2000" b="1" i="0" u="none" strike="noStrike" cap="none" normalizeH="0" baseline="0" dirty="0">
                              <a:ln>
                                <a:noFill/>
                              </a:ln>
                              <a:solidFill>
                                <a:srgbClr val="FFFFFF"/>
                              </a:solidFill>
                              <a:effectLst/>
                              <a:latin typeface="Calibri" charset="0"/>
                              <a:ea typeface="ＭＳ Ｐゴシック" charset="-128"/>
                            </a:rPr>
                            <a:t>Population Parameter</a:t>
                          </a:r>
                          <a:endParaRPr kumimoji="1" lang="en-US" altLang="en-US" sz="2000" b="1"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1" i="0" u="none" strike="noStrike" cap="none" normalizeH="0" baseline="0" dirty="0">
                              <a:ln>
                                <a:noFill/>
                              </a:ln>
                              <a:solidFill>
                                <a:schemeClr val="bg1"/>
                              </a:solidFill>
                              <a:effectLst>
                                <a:outerShdw blurRad="38100" dist="38100" dir="2700000" algn="tl">
                                  <a:srgbClr val="FFFFFF"/>
                                </a:outerShdw>
                              </a:effectLst>
                              <a:latin typeface="Verdana" charset="0"/>
                              <a:ea typeface="ＭＳ Ｐゴシック" charset="-128"/>
                            </a:rPr>
                            <a:t>Characteristic</a:t>
                          </a: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2000" b="1" i="0" u="none" strike="noStrike" cap="none" normalizeH="0" baseline="0" dirty="0">
                              <a:ln>
                                <a:noFill/>
                              </a:ln>
                              <a:solidFill>
                                <a:srgbClr val="FFFFFF"/>
                              </a:solidFill>
                              <a:effectLst/>
                              <a:latin typeface="Calibri" charset="0"/>
                              <a:ea typeface="ＭＳ Ｐゴシック" charset="-128"/>
                            </a:rPr>
                            <a:t>Sample Statistic</a:t>
                          </a:r>
                          <a:endParaRPr kumimoji="1" lang="en-US" altLang="en-US" sz="2000" b="1"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96875">
                    <a:tc>
                      <a:txBody>
                        <a:bodyPr/>
                        <a:lstStyle/>
                        <a:p>
                          <a:endParaRPr lang="en-US"/>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blipFill>
                          <a:blip r:embed="rId3"/>
                          <a:stretch>
                            <a:fillRect l="-1188" t="-106154" r="-200475" b="-212308"/>
                          </a:stretch>
                        </a:blip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Mean</a:t>
                          </a: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1"/>
                      </a:ext>
                    </a:extLst>
                  </a:tr>
                  <a:tr h="396875">
                    <a:tc>
                      <a:txBody>
                        <a:bodyPr/>
                        <a:lstStyle/>
                        <a:p>
                          <a:endParaRPr lang="en-US"/>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blipFill>
                          <a:blip r:embed="rId3"/>
                          <a:stretch>
                            <a:fillRect l="-1188" t="-203030" r="-200475" b="-109091"/>
                          </a:stretch>
                        </a:blip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Variance</a:t>
                          </a: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S</a:t>
                          </a:r>
                          <a:r>
                            <a:rPr kumimoji="1" lang="en-US" altLang="en-US" sz="1700" b="0" i="0" u="none" strike="noStrike" cap="none" normalizeH="0" baseline="40000" dirty="0">
                              <a:ln>
                                <a:noFill/>
                              </a:ln>
                              <a:solidFill>
                                <a:srgbClr val="000000"/>
                              </a:solidFill>
                              <a:effectLst/>
                              <a:latin typeface="Calibri" charset="0"/>
                              <a:ea typeface="ＭＳ Ｐゴシック" charset="-128"/>
                            </a:rPr>
                            <a:t>2</a:t>
                          </a:r>
                          <a:endParaRPr kumimoji="1" lang="en-US" altLang="en-US" sz="1700" b="0" i="0" u="none" strike="noStrike" cap="none" normalizeH="0" baseline="4000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875">
                    <a:tc>
                      <a:txBody>
                        <a:bodyPr/>
                        <a:lstStyle/>
                        <a:p>
                          <a:endParaRPr lang="en-US"/>
                        </a:p>
                      </a:txBody>
                      <a:tcPr marT="45729" marB="45729"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blipFill>
                          <a:blip r:embed="rId3"/>
                          <a:stretch>
                            <a:fillRect l="-1188" t="-307692" r="-200475" b="-10769"/>
                          </a:stretch>
                        </a:blip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0" u="none" strike="noStrike" cap="none" normalizeH="0" baseline="0" dirty="0">
                              <a:ln>
                                <a:noFill/>
                              </a:ln>
                              <a:solidFill>
                                <a:srgbClr val="000000"/>
                              </a:solidFill>
                              <a:effectLst/>
                              <a:latin typeface="Calibri" charset="0"/>
                              <a:ea typeface="ＭＳ Ｐゴシック" charset="-128"/>
                            </a:rPr>
                            <a:t>Proportion</a:t>
                          </a:r>
                          <a:endParaRPr kumimoji="1" lang="en-US" altLang="en-US" sz="1700" b="0" i="0"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Monotype Sorts" charset="2"/>
                            <a:buNone/>
                            <a:tabLst/>
                          </a:pPr>
                          <a:r>
                            <a:rPr kumimoji="1" lang="en-US" altLang="en-US" sz="1700" b="0" i="1" u="none" strike="noStrike" cap="none" normalizeH="0" baseline="0" dirty="0">
                              <a:ln>
                                <a:noFill/>
                              </a:ln>
                              <a:solidFill>
                                <a:srgbClr val="000000"/>
                              </a:solidFill>
                              <a:effectLst/>
                              <a:latin typeface="Calibri" charset="0"/>
                              <a:ea typeface="ＭＳ Ｐゴシック" charset="-128"/>
                            </a:rPr>
                            <a:t>p</a:t>
                          </a:r>
                          <a:endParaRPr kumimoji="1" lang="en-US" altLang="en-US" sz="1700" b="0" i="1" u="none" strike="noStrike" cap="none" normalizeH="0" baseline="0" dirty="0">
                            <a:ln>
                              <a:noFill/>
                            </a:ln>
                            <a:solidFill>
                              <a:schemeClr val="tx1"/>
                            </a:solidFill>
                            <a:effectLst/>
                            <a:latin typeface="Verdana" charset="0"/>
                            <a:ea typeface="ＭＳ Ｐゴシック" charset="-128"/>
                          </a:endParaRPr>
                        </a:p>
                      </a:txBody>
                      <a:tcPr marT="45729" marB="45729"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3"/>
                      </a:ext>
                    </a:extLst>
                  </a:tr>
                </a:tbl>
              </a:graphicData>
            </a:graphic>
          </p:graphicFrame>
        </mc:Fallback>
      </mc:AlternateContent>
      <p:pic>
        <p:nvPicPr>
          <p:cNvPr id="23576"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003" y="4933950"/>
            <a:ext cx="787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6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6223" y="4933950"/>
            <a:ext cx="2016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7DEF11-FAD7-4EE0-B252-3E38D9C4DB87}"/>
                  </a:ext>
                </a:extLst>
              </p:cNvPr>
              <p:cNvSpPr txBox="1"/>
              <p:nvPr/>
            </p:nvSpPr>
            <p:spPr>
              <a:xfrm>
                <a:off x="8225658" y="5395211"/>
                <a:ext cx="226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m:oMathPara>
                </a14:m>
                <a:endParaRPr lang="en-US" dirty="0"/>
              </a:p>
            </p:txBody>
          </p:sp>
        </mc:Choice>
        <mc:Fallback xmlns="">
          <p:sp>
            <p:nvSpPr>
              <p:cNvPr id="2" name="TextBox 1">
                <a:extLst>
                  <a:ext uri="{FF2B5EF4-FFF2-40B4-BE49-F238E27FC236}">
                    <a16:creationId xmlns:a16="http://schemas.microsoft.com/office/drawing/2014/main" id="{FB7DEF11-FAD7-4EE0-B252-3E38D9C4DB87}"/>
                  </a:ext>
                </a:extLst>
              </p:cNvPr>
              <p:cNvSpPr txBox="1">
                <a:spLocks noRot="1" noChangeAspect="1" noMove="1" noResize="1" noEditPoints="1" noAdjustHandles="1" noChangeArrowheads="1" noChangeShapeType="1" noTextEdit="1"/>
              </p:cNvSpPr>
              <p:nvPr/>
            </p:nvSpPr>
            <p:spPr>
              <a:xfrm>
                <a:off x="8225658" y="5395211"/>
                <a:ext cx="226857" cy="276999"/>
              </a:xfrm>
              <a:prstGeom prst="rect">
                <a:avLst/>
              </a:prstGeom>
              <a:blipFill>
                <a:blip r:embed="rId6"/>
                <a:stretch>
                  <a:fillRect l="-18421" r="-47368" b="-13333"/>
                </a:stretch>
              </a:blipFill>
            </p:spPr>
            <p:txBody>
              <a:bodyPr/>
              <a:lstStyle/>
              <a:p>
                <a:r>
                  <a:rPr lang="en-US">
                    <a:noFill/>
                  </a:rPr>
                  <a:t> </a:t>
                </a:r>
              </a:p>
            </p:txBody>
          </p:sp>
        </mc:Fallback>
      </mc:AlternateContent>
    </p:spTree>
    <p:extLst>
      <p:ext uri="{BB962C8B-B14F-4D97-AF65-F5344CB8AC3E}">
        <p14:creationId xmlns:p14="http://schemas.microsoft.com/office/powerpoint/2010/main" val="92534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067F-5F94-4B9F-B85C-B3334DF3201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DF8FCD6-015B-4063-9A1F-E8B59B9EE182}"/>
              </a:ext>
            </a:extLst>
          </p:cNvPr>
          <p:cNvSpPr>
            <a:spLocks noGrp="1"/>
          </p:cNvSpPr>
          <p:nvPr>
            <p:ph idx="1"/>
          </p:nvPr>
        </p:nvSpPr>
        <p:spPr/>
        <p:txBody>
          <a:bodyPr/>
          <a:lstStyle/>
          <a:p>
            <a:r>
              <a:rPr lang="en-US" dirty="0">
                <a:hlinkClick r:id="rId2" action="ppaction://hlinkfile"/>
              </a:rPr>
              <a:t>Exercise on Sampling</a:t>
            </a:r>
            <a:endParaRPr lang="en-US" dirty="0"/>
          </a:p>
        </p:txBody>
      </p:sp>
    </p:spTree>
    <p:extLst>
      <p:ext uri="{BB962C8B-B14F-4D97-AF65-F5344CB8AC3E}">
        <p14:creationId xmlns:p14="http://schemas.microsoft.com/office/powerpoint/2010/main" val="124458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14939" y="787179"/>
            <a:ext cx="8839200" cy="838200"/>
          </a:xfrm>
        </p:spPr>
        <p:txBody>
          <a:bodyPr/>
          <a:lstStyle/>
          <a:p>
            <a:pPr eaLnBrk="1" hangingPunct="1"/>
            <a:r>
              <a:rPr lang="en-US" altLang="en-US" sz="3600" dirty="0">
                <a:ea typeface="ＭＳ Ｐゴシック" charset="-128"/>
              </a:rPr>
              <a:t>Selecting a Simple Random Sample (SRS)</a:t>
            </a:r>
          </a:p>
        </p:txBody>
      </p:sp>
      <p:sp>
        <p:nvSpPr>
          <p:cNvPr id="25602" name="Content Placeholder 2"/>
          <p:cNvSpPr>
            <a:spLocks noGrp="1"/>
          </p:cNvSpPr>
          <p:nvPr>
            <p:ph idx="1"/>
          </p:nvPr>
        </p:nvSpPr>
        <p:spPr>
          <a:xfrm>
            <a:off x="1576917" y="2687541"/>
            <a:ext cx="10363200" cy="3444972"/>
          </a:xfrm>
        </p:spPr>
        <p:txBody>
          <a:bodyPr/>
          <a:lstStyle/>
          <a:p>
            <a:r>
              <a:rPr lang="en-US" altLang="en-US" sz="2400" dirty="0">
                <a:ea typeface="ＭＳ Ｐゴシック" charset="-128"/>
              </a:rPr>
              <a:t>Unbiased: Each unit has equal chance of being chosen in the sample</a:t>
            </a:r>
          </a:p>
          <a:p>
            <a:endParaRPr lang="en-US" altLang="en-US" sz="2400" dirty="0">
              <a:ea typeface="ＭＳ Ｐゴシック" charset="-128"/>
            </a:endParaRPr>
          </a:p>
          <a:p>
            <a:r>
              <a:rPr lang="en-US" altLang="en-US" sz="2400" dirty="0">
                <a:ea typeface="ＭＳ Ｐゴシック" charset="-128"/>
              </a:rPr>
              <a:t>Independent: Selection of one unit has no influence on selection of other units</a:t>
            </a:r>
          </a:p>
          <a:p>
            <a:endParaRPr lang="en-US" altLang="en-US" sz="2400" dirty="0">
              <a:ea typeface="ＭＳ Ｐゴシック" charset="-128"/>
            </a:endParaRPr>
          </a:p>
          <a:p>
            <a:r>
              <a:rPr lang="en-US" altLang="en-US" sz="2400" dirty="0">
                <a:ea typeface="ＭＳ Ｐゴシック" charset="-128"/>
              </a:rPr>
              <a:t>SRS is a gold standard against which all other samples are measured</a:t>
            </a:r>
          </a:p>
        </p:txBody>
      </p:sp>
      <p:sp>
        <p:nvSpPr>
          <p:cNvPr id="2560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2B5805EE-F0DC-9944-A8AF-2975CDD733B0}" type="slidenum">
              <a:rPr lang="en-US" altLang="en-US" sz="1200">
                <a:solidFill>
                  <a:schemeClr val="bg1"/>
                </a:solidFill>
                <a:latin typeface="Calibri" charset="0"/>
              </a:rPr>
              <a:pPr eaLnBrk="1" fontAlgn="base" hangingPunct="1">
                <a:spcBef>
                  <a:spcPct val="0"/>
                </a:spcBef>
                <a:spcAft>
                  <a:spcPct val="0"/>
                </a:spcAft>
              </a:pPr>
              <a:t>6</a:t>
            </a:fld>
            <a:endParaRPr lang="en-US" altLang="en-US" sz="1200">
              <a:solidFill>
                <a:schemeClr val="bg1"/>
              </a:solidFill>
              <a:latin typeface="Calibri" charset="0"/>
            </a:endParaRPr>
          </a:p>
        </p:txBody>
      </p:sp>
    </p:spTree>
    <p:extLst>
      <p:ext uri="{BB962C8B-B14F-4D97-AF65-F5344CB8AC3E}">
        <p14:creationId xmlns:p14="http://schemas.microsoft.com/office/powerpoint/2010/main" val="50054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786128" y="795528"/>
            <a:ext cx="8839200" cy="838200"/>
          </a:xfrm>
        </p:spPr>
        <p:txBody>
          <a:bodyPr/>
          <a:lstStyle/>
          <a:p>
            <a:pPr eaLnBrk="1" hangingPunct="1"/>
            <a:r>
              <a:rPr lang="en-US" altLang="en-US" dirty="0">
                <a:ea typeface="ＭＳ Ｐゴシック" charset="-128"/>
              </a:rPr>
              <a:t>Selecting the Sampling Frame</a:t>
            </a:r>
          </a:p>
        </p:txBody>
      </p:sp>
      <p:sp>
        <p:nvSpPr>
          <p:cNvPr id="27650" name="Rectangle 3"/>
          <p:cNvSpPr>
            <a:spLocks noGrp="1" noChangeArrowheads="1"/>
          </p:cNvSpPr>
          <p:nvPr>
            <p:ph idx="1"/>
          </p:nvPr>
        </p:nvSpPr>
        <p:spPr>
          <a:xfrm>
            <a:off x="1453763" y="2425147"/>
            <a:ext cx="8839200" cy="3580737"/>
          </a:xfrm>
        </p:spPr>
        <p:txBody>
          <a:bodyPr/>
          <a:lstStyle/>
          <a:p>
            <a:pPr eaLnBrk="1" hangingPunct="1">
              <a:lnSpc>
                <a:spcPct val="80000"/>
              </a:lnSpc>
            </a:pPr>
            <a:r>
              <a:rPr lang="en-US" altLang="en-US" sz="2000" dirty="0">
                <a:ea typeface="ＭＳ Ｐゴシック" charset="-128"/>
              </a:rPr>
              <a:t>Sampling frame is simply a list of items from which to draw a sample</a:t>
            </a:r>
          </a:p>
          <a:p>
            <a:pPr eaLnBrk="1" hangingPunct="1">
              <a:lnSpc>
                <a:spcPct val="80000"/>
              </a:lnSpc>
            </a:pPr>
            <a:endParaRPr lang="en-US" altLang="en-US" sz="2000" dirty="0">
              <a:ea typeface="ＭＳ Ｐゴシック" charset="-128"/>
            </a:endParaRPr>
          </a:p>
          <a:p>
            <a:pPr eaLnBrk="1" hangingPunct="1">
              <a:lnSpc>
                <a:spcPct val="80000"/>
              </a:lnSpc>
            </a:pPr>
            <a:r>
              <a:rPr lang="en-US" altLang="en-US" sz="2000" dirty="0">
                <a:ea typeface="ＭＳ Ｐゴシック" charset="-128"/>
              </a:rPr>
              <a:t>Does the sampling frame represent the population?</a:t>
            </a:r>
          </a:p>
          <a:p>
            <a:pPr lvl="1" eaLnBrk="1" hangingPunct="1">
              <a:lnSpc>
                <a:spcPct val="80000"/>
              </a:lnSpc>
            </a:pPr>
            <a:r>
              <a:rPr lang="en-US" altLang="en-US" sz="2000" dirty="0">
                <a:ea typeface="ＭＳ Ｐゴシック" charset="-128"/>
              </a:rPr>
              <a:t>e.g. Literary Digest vs. George Gallup polls (Landon Vs. Roosevelt)</a:t>
            </a:r>
          </a:p>
          <a:p>
            <a:pPr eaLnBrk="1" hangingPunct="1">
              <a:lnSpc>
                <a:spcPct val="80000"/>
              </a:lnSpc>
            </a:pPr>
            <a:endParaRPr lang="en-US" altLang="en-US" sz="2000" dirty="0">
              <a:ea typeface="ＭＳ Ｐゴシック" charset="-128"/>
            </a:endParaRPr>
          </a:p>
          <a:p>
            <a:pPr eaLnBrk="1" hangingPunct="1">
              <a:lnSpc>
                <a:spcPct val="80000"/>
              </a:lnSpc>
            </a:pPr>
            <a:r>
              <a:rPr lang="en-US" altLang="en-US" sz="2000" dirty="0">
                <a:ea typeface="ＭＳ Ｐゴシック" charset="-128"/>
              </a:rPr>
              <a:t>The available list may differ from desired list</a:t>
            </a:r>
          </a:p>
          <a:p>
            <a:pPr lvl="1" eaLnBrk="1" hangingPunct="1">
              <a:lnSpc>
                <a:spcPct val="80000"/>
              </a:lnSpc>
            </a:pPr>
            <a:r>
              <a:rPr lang="en-US" altLang="en-US" sz="2000" dirty="0">
                <a:ea typeface="ＭＳ Ｐゴシック" charset="-128"/>
              </a:rPr>
              <a:t>e.g. we do no</a:t>
            </a:r>
            <a:r>
              <a:rPr lang="en-US" altLang="ja-JP" sz="2000" dirty="0">
                <a:ea typeface="ＭＳ Ｐゴシック" charset="-128"/>
              </a:rPr>
              <a:t>t have list of customers who did not buy from a store</a:t>
            </a:r>
          </a:p>
          <a:p>
            <a:pPr lvl="1" eaLnBrk="1" hangingPunct="1">
              <a:lnSpc>
                <a:spcPct val="80000"/>
              </a:lnSpc>
            </a:pPr>
            <a:endParaRPr lang="en-US" altLang="ja-JP" sz="2000" dirty="0">
              <a:ea typeface="ＭＳ Ｐゴシック" charset="-128"/>
            </a:endParaRPr>
          </a:p>
          <a:p>
            <a:pPr eaLnBrk="1" hangingPunct="1">
              <a:lnSpc>
                <a:spcPct val="80000"/>
              </a:lnSpc>
            </a:pPr>
            <a:r>
              <a:rPr lang="en-US" altLang="en-US" sz="2000" dirty="0">
                <a:ea typeface="ＭＳ Ｐゴシック" charset="-128"/>
              </a:rPr>
              <a:t>Sometimes, no comprehensive sampling frame exists</a:t>
            </a:r>
          </a:p>
          <a:p>
            <a:pPr lvl="1" eaLnBrk="1" hangingPunct="1">
              <a:lnSpc>
                <a:spcPct val="80000"/>
              </a:lnSpc>
            </a:pPr>
            <a:r>
              <a:rPr lang="en-US" altLang="en-US" sz="2000" dirty="0">
                <a:ea typeface="ＭＳ Ｐゴシック" charset="-128"/>
              </a:rPr>
              <a:t>e.g. when forecasting for the future. Thus a comprehensive list of acceptances of credit card offers does not exist yet</a:t>
            </a:r>
          </a:p>
        </p:txBody>
      </p:sp>
      <p:sp>
        <p:nvSpPr>
          <p:cNvPr id="276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44241CDD-D1F2-BF4D-BAE7-793FDC16A099}" type="slidenum">
              <a:rPr lang="en-US" altLang="en-US" sz="1200">
                <a:solidFill>
                  <a:schemeClr val="bg1"/>
                </a:solidFill>
                <a:latin typeface="Calibri" charset="0"/>
              </a:rPr>
              <a:pPr eaLnBrk="1" fontAlgn="base" hangingPunct="1">
                <a:spcBef>
                  <a:spcPct val="0"/>
                </a:spcBef>
                <a:spcAft>
                  <a:spcPct val="0"/>
                </a:spcAft>
              </a:pPr>
              <a:t>7</a:t>
            </a:fld>
            <a:endParaRPr lang="en-US" altLang="en-US" sz="1200">
              <a:solidFill>
                <a:schemeClr val="bg1"/>
              </a:solidFill>
              <a:latin typeface="Calibri" charset="0"/>
            </a:endParaRPr>
          </a:p>
        </p:txBody>
      </p:sp>
    </p:spTree>
    <p:extLst>
      <p:ext uri="{BB962C8B-B14F-4D97-AF65-F5344CB8AC3E}">
        <p14:creationId xmlns:p14="http://schemas.microsoft.com/office/powerpoint/2010/main" val="197759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57130" y="739472"/>
            <a:ext cx="8839200" cy="838200"/>
          </a:xfrm>
        </p:spPr>
        <p:txBody>
          <a:bodyPr/>
          <a:lstStyle/>
          <a:p>
            <a:pPr eaLnBrk="1" hangingPunct="1"/>
            <a:r>
              <a:rPr lang="en-US" altLang="en-US" dirty="0">
                <a:ea typeface="ＭＳ Ｐゴシック" charset="-128"/>
              </a:rPr>
              <a:t>Typical Pitfalls in Sampling</a:t>
            </a:r>
          </a:p>
        </p:txBody>
      </p:sp>
      <p:sp>
        <p:nvSpPr>
          <p:cNvPr id="29698" name="Content Placeholder 2"/>
          <p:cNvSpPr>
            <a:spLocks noGrp="1"/>
          </p:cNvSpPr>
          <p:nvPr>
            <p:ph idx="1"/>
          </p:nvPr>
        </p:nvSpPr>
        <p:spPr>
          <a:xfrm>
            <a:off x="930303" y="2154802"/>
            <a:ext cx="10225377" cy="4245997"/>
          </a:xfrm>
        </p:spPr>
        <p:txBody>
          <a:bodyPr/>
          <a:lstStyle/>
          <a:p>
            <a:pPr eaLnBrk="1" hangingPunct="1"/>
            <a:r>
              <a:rPr lang="en-US" altLang="en-US" sz="2400" dirty="0">
                <a:ea typeface="ＭＳ Ｐゴシック" charset="-128"/>
              </a:rPr>
              <a:t>Collecting data only from volunteers (voluntary response sample)</a:t>
            </a:r>
          </a:p>
          <a:p>
            <a:pPr lvl="1" eaLnBrk="1" hangingPunct="1"/>
            <a:r>
              <a:rPr lang="en-US" altLang="en-US" sz="2400" dirty="0">
                <a:ea typeface="ＭＳ Ｐゴシック" charset="-128"/>
              </a:rPr>
              <a:t>e.g. online reviews (yelp.com, maps.google.com, tripadvisor.com)</a:t>
            </a:r>
          </a:p>
          <a:p>
            <a:pPr eaLnBrk="1" hangingPunct="1"/>
            <a:endParaRPr lang="en-US" altLang="en-US" sz="2400" dirty="0">
              <a:ea typeface="ＭＳ Ｐゴシック" charset="-128"/>
            </a:endParaRPr>
          </a:p>
          <a:p>
            <a:pPr eaLnBrk="1" hangingPunct="1"/>
            <a:r>
              <a:rPr lang="en-US" altLang="en-US" sz="2400" dirty="0">
                <a:ea typeface="ＭＳ Ｐゴシック" charset="-128"/>
              </a:rPr>
              <a:t>Picking easily available respondents (convenience sample)</a:t>
            </a:r>
          </a:p>
          <a:p>
            <a:pPr lvl="1" eaLnBrk="1" hangingPunct="1"/>
            <a:r>
              <a:rPr lang="en-US" altLang="en-US" sz="2400" dirty="0">
                <a:ea typeface="ＭＳ Ｐゴシック" charset="-128"/>
              </a:rPr>
              <a:t>e.g. choosing to survey in In-Orbit mall</a:t>
            </a:r>
          </a:p>
          <a:p>
            <a:pPr eaLnBrk="1" hangingPunct="1"/>
            <a:endParaRPr lang="en-US" altLang="en-US" sz="2400" dirty="0">
              <a:ea typeface="ＭＳ Ｐゴシック" charset="-128"/>
            </a:endParaRPr>
          </a:p>
          <a:p>
            <a:pPr eaLnBrk="1" hangingPunct="1"/>
            <a:r>
              <a:rPr lang="en-US" altLang="en-US" sz="2400" dirty="0">
                <a:ea typeface="ＭＳ Ｐゴシック" charset="-128"/>
              </a:rPr>
              <a:t>A high rate of non-response (more than 70%)</a:t>
            </a:r>
          </a:p>
          <a:p>
            <a:pPr lvl="1" eaLnBrk="1" hangingPunct="1"/>
            <a:r>
              <a:rPr lang="en-US" altLang="en-US" sz="2400" dirty="0">
                <a:ea typeface="ＭＳ Ｐゴシック" charset="-128"/>
              </a:rPr>
              <a:t>e.g. CEO / CIO surveys on some industry trends</a:t>
            </a:r>
          </a:p>
        </p:txBody>
      </p:sp>
      <p:sp>
        <p:nvSpPr>
          <p:cNvPr id="2969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9F82E263-EDD8-0648-A77E-50C2683C37E5}" type="slidenum">
              <a:rPr lang="en-US" altLang="en-US" sz="1200">
                <a:solidFill>
                  <a:schemeClr val="bg1"/>
                </a:solidFill>
                <a:latin typeface="Calibri" charset="0"/>
              </a:rPr>
              <a:pPr eaLnBrk="1" fontAlgn="base" hangingPunct="1">
                <a:spcBef>
                  <a:spcPct val="0"/>
                </a:spcBef>
                <a:spcAft>
                  <a:spcPct val="0"/>
                </a:spcAft>
              </a:pPr>
              <a:t>8</a:t>
            </a:fld>
            <a:endParaRPr lang="en-US" altLang="en-US" sz="1200">
              <a:solidFill>
                <a:schemeClr val="bg1"/>
              </a:solidFill>
              <a:latin typeface="Calibri" charset="0"/>
            </a:endParaRPr>
          </a:p>
        </p:txBody>
      </p:sp>
    </p:spTree>
    <p:extLst>
      <p:ext uri="{BB962C8B-B14F-4D97-AF65-F5344CB8AC3E}">
        <p14:creationId xmlns:p14="http://schemas.microsoft.com/office/powerpoint/2010/main" val="1110975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787718" y="739836"/>
            <a:ext cx="8839200" cy="838200"/>
          </a:xfrm>
        </p:spPr>
        <p:txBody>
          <a:bodyPr/>
          <a:lstStyle/>
          <a:p>
            <a:r>
              <a:rPr lang="en-US" altLang="en-US" sz="3600" dirty="0">
                <a:ea typeface="ＭＳ Ｐゴシック" charset="-128"/>
              </a:rPr>
              <a:t>Central Limit Theorem (CLT) &amp; the distribution of the sample mean</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type="body" sz="half" idx="4294967295"/>
              </p:nvPr>
            </p:nvSpPr>
            <p:spPr>
              <a:xfrm>
                <a:off x="1390152" y="2167394"/>
                <a:ext cx="9264595" cy="4530725"/>
              </a:xfrm>
            </p:spPr>
            <p:txBody>
              <a:bodyPr/>
              <a:lstStyle/>
              <a:p>
                <a:r>
                  <a:rPr lang="en-US" altLang="en-US" sz="1800" dirty="0">
                    <a:solidFill>
                      <a:srgbClr val="000000"/>
                    </a:solidFill>
                    <a:ea typeface="ＭＳ Ｐゴシック" charset="-128"/>
                  </a:rPr>
                  <a:t>The </a:t>
                </a:r>
                <a:r>
                  <a:rPr lang="en-US" altLang="en-US" sz="1800" dirty="0">
                    <a:solidFill>
                      <a:srgbClr val="3333FF"/>
                    </a:solidFill>
                    <a:ea typeface="ＭＳ Ｐゴシック" charset="-128"/>
                  </a:rPr>
                  <a:t>Probability distribution of the sample mean</a:t>
                </a:r>
              </a:p>
              <a:p>
                <a:pPr lvl="1">
                  <a:spcBef>
                    <a:spcPts val="600"/>
                  </a:spcBef>
                </a:pPr>
                <a:r>
                  <a:rPr lang="en-US" altLang="en-US" sz="1600" dirty="0">
                    <a:solidFill>
                      <a:srgbClr val="000000"/>
                    </a:solidFill>
                    <a:ea typeface="ＭＳ Ｐゴシック" charset="-128"/>
                  </a:rPr>
                  <a:t>will be </a:t>
                </a:r>
                <a:r>
                  <a:rPr lang="en-US" altLang="en-US" sz="1600" dirty="0">
                    <a:solidFill>
                      <a:srgbClr val="0000FF"/>
                    </a:solidFill>
                    <a:ea typeface="ＭＳ Ｐゴシック" charset="-128"/>
                  </a:rPr>
                  <a:t>normal</a:t>
                </a:r>
                <a:r>
                  <a:rPr lang="en-US" altLang="en-US" sz="1600" dirty="0">
                    <a:solidFill>
                      <a:srgbClr val="000000"/>
                    </a:solidFill>
                    <a:ea typeface="ＭＳ Ｐゴシック" charset="-128"/>
                  </a:rPr>
                  <a:t> when the distribution of </a:t>
                </a:r>
                <a:r>
                  <a:rPr lang="en-US" altLang="en-US" sz="1600" dirty="0">
                    <a:solidFill>
                      <a:srgbClr val="0000FF"/>
                    </a:solidFill>
                    <a:ea typeface="ＭＳ Ｐゴシック" charset="-128"/>
                  </a:rPr>
                  <a:t>data in the population is normal</a:t>
                </a:r>
              </a:p>
              <a:p>
                <a:pPr lvl="1">
                  <a:spcBef>
                    <a:spcPts val="600"/>
                  </a:spcBef>
                </a:pPr>
                <a:r>
                  <a:rPr lang="en-US" altLang="en-US" sz="1600" dirty="0">
                    <a:solidFill>
                      <a:srgbClr val="000000"/>
                    </a:solidFill>
                    <a:ea typeface="ＭＳ Ｐゴシック" charset="-128"/>
                  </a:rPr>
                  <a:t>will be </a:t>
                </a:r>
                <a:r>
                  <a:rPr lang="en-US" altLang="en-US" sz="1600" dirty="0">
                    <a:solidFill>
                      <a:srgbClr val="0000FF"/>
                    </a:solidFill>
                    <a:ea typeface="ＭＳ Ｐゴシック" charset="-128"/>
                  </a:rPr>
                  <a:t>approximately normal</a:t>
                </a:r>
                <a:r>
                  <a:rPr lang="en-US" altLang="en-US" sz="1600" dirty="0">
                    <a:solidFill>
                      <a:srgbClr val="000000"/>
                    </a:solidFill>
                    <a:ea typeface="ＭＳ Ｐゴシック" charset="-128"/>
                  </a:rPr>
                  <a:t> even if the distribution of </a:t>
                </a:r>
                <a:r>
                  <a:rPr lang="en-US" altLang="en-US" sz="1600" dirty="0">
                    <a:solidFill>
                      <a:srgbClr val="0000FF"/>
                    </a:solidFill>
                    <a:ea typeface="ＭＳ Ｐゴシック" charset="-128"/>
                  </a:rPr>
                  <a:t>data in the population is not normal, </a:t>
                </a:r>
                <a:r>
                  <a:rPr lang="en-US" altLang="en-US" sz="1600" dirty="0">
                    <a:ea typeface="ＭＳ Ｐゴシック" charset="-128"/>
                  </a:rPr>
                  <a:t>under some conditions</a:t>
                </a:r>
                <a:endParaRPr lang="en-US" altLang="ja-JP" sz="1600" dirty="0">
                  <a:ea typeface="ＭＳ Ｐゴシック" charset="-128"/>
                </a:endParaRPr>
              </a:p>
              <a:p>
                <a:pPr>
                  <a:spcBef>
                    <a:spcPts val="1200"/>
                  </a:spcBef>
                </a:pPr>
                <a:endParaRPr lang="en-US" altLang="en-US" sz="1800" dirty="0">
                  <a:ea typeface="ＭＳ Ｐゴシック" charset="-128"/>
                </a:endParaRPr>
              </a:p>
              <a:p>
                <a:pPr>
                  <a:spcBef>
                    <a:spcPts val="1200"/>
                  </a:spcBef>
                </a:pPr>
                <a:r>
                  <a:rPr lang="en-US" altLang="en-US" sz="1800" dirty="0">
                    <a:ea typeface="ＭＳ Ｐゴシック" charset="-128"/>
                  </a:rPr>
                  <a:t>Mean (    )= </a:t>
                </a:r>
                <a:r>
                  <a:rPr lang="en-US" altLang="en-US" sz="1800" dirty="0">
                    <a:ea typeface="ＭＳ Ｐゴシック" charset="-128"/>
                    <a:sym typeface="Mathematica1" charset="0"/>
                  </a:rPr>
                  <a:t>μ (the same as the population mean of the raw data)</a:t>
                </a:r>
                <a:endParaRPr lang="en-US" altLang="en-US" sz="2000" dirty="0">
                  <a:ea typeface="ＭＳ Ｐゴシック" charset="-128"/>
                  <a:sym typeface="Mathematica1" charset="0"/>
                </a:endParaRPr>
              </a:p>
              <a:p>
                <a:pPr>
                  <a:spcBef>
                    <a:spcPts val="1200"/>
                  </a:spcBef>
                </a:pPr>
                <a:endParaRPr lang="en-US" altLang="en-US" sz="2000" dirty="0">
                  <a:ea typeface="ＭＳ Ｐゴシック" charset="-128"/>
                  <a:sym typeface="Mathematica1" charset="0"/>
                </a:endParaRPr>
              </a:p>
              <a:p>
                <a:pPr>
                  <a:spcBef>
                    <a:spcPts val="1200"/>
                  </a:spcBef>
                </a:pPr>
                <a:r>
                  <a:rPr lang="en-US" altLang="en-US" sz="1800" dirty="0">
                    <a:ea typeface="ＭＳ Ｐゴシック" charset="-128"/>
                    <a:sym typeface="Mathematica1" charset="0"/>
                  </a:rPr>
                  <a:t>Standard deviation (    )= </a:t>
                </a:r>
                <a14:m>
                  <m:oMath xmlns:m="http://schemas.openxmlformats.org/officeDocument/2006/math">
                    <m:f>
                      <m:fPr>
                        <m:ctrlPr>
                          <a:rPr lang="en-US" altLang="en-US" sz="2400" i="1" smtClean="0">
                            <a:latin typeface="Cambria Math" panose="02040503050406030204" pitchFamily="18" charset="0"/>
                            <a:ea typeface="ＭＳ Ｐゴシック" charset="-128"/>
                            <a:sym typeface="Mathematica1" charset="0"/>
                          </a:rPr>
                        </m:ctrlPr>
                      </m:fPr>
                      <m:num>
                        <m:r>
                          <a:rPr lang="en-US" altLang="en-US" sz="2400" i="1" smtClean="0">
                            <a:latin typeface="Cambria Math" panose="02040503050406030204" pitchFamily="18" charset="0"/>
                            <a:ea typeface="Cambria Math" panose="02040503050406030204" pitchFamily="18" charset="0"/>
                            <a:sym typeface="Mathematica1" charset="0"/>
                          </a:rPr>
                          <m:t>𝜎</m:t>
                        </m:r>
                      </m:num>
                      <m:den>
                        <m:rad>
                          <m:radPr>
                            <m:degHide m:val="on"/>
                            <m:ctrlPr>
                              <a:rPr lang="en-US" altLang="en-US" sz="2400" i="1" smtClean="0">
                                <a:latin typeface="Cambria Math" panose="02040503050406030204" pitchFamily="18" charset="0"/>
                                <a:ea typeface="ＭＳ Ｐゴシック" charset="-128"/>
                                <a:sym typeface="Mathematica1" charset="0"/>
                              </a:rPr>
                            </m:ctrlPr>
                          </m:radPr>
                          <m:deg/>
                          <m:e>
                            <m:r>
                              <a:rPr lang="en-US" altLang="en-US" sz="2400" b="0" i="1" smtClean="0">
                                <a:latin typeface="Cambria Math" panose="02040503050406030204" pitchFamily="18" charset="0"/>
                                <a:ea typeface="ＭＳ Ｐゴシック" charset="-128"/>
                                <a:sym typeface="Mathematica1" charset="0"/>
                              </a:rPr>
                              <m:t>𝑛</m:t>
                            </m:r>
                          </m:e>
                        </m:rad>
                      </m:den>
                    </m:f>
                  </m:oMath>
                </a14:m>
                <a:r>
                  <a:rPr lang="en-US" altLang="en-US" sz="1800" dirty="0">
                    <a:ea typeface="ＭＳ Ｐゴシック" charset="-128"/>
                    <a:sym typeface="Mathematica1" charset="0"/>
                  </a:rPr>
                  <a:t> , where </a:t>
                </a:r>
                <a:r>
                  <a:rPr lang="el-GR" altLang="en-US" sz="1800" dirty="0">
                    <a:ea typeface="ＭＳ Ｐゴシック" charset="-128"/>
                    <a:sym typeface="Mathematica1" charset="0"/>
                  </a:rPr>
                  <a:t>σ</a:t>
                </a:r>
                <a:r>
                  <a:rPr lang="en-US" altLang="en-US" sz="1800" dirty="0">
                    <a:ea typeface="ＭＳ Ｐゴシック" charset="-128"/>
                    <a:sym typeface="Mathematica1" charset="0"/>
                  </a:rPr>
                  <a:t> is the population standard deviation and n is the sample size</a:t>
                </a:r>
              </a:p>
              <a:p>
                <a:pPr lvl="1">
                  <a:spcBef>
                    <a:spcPts val="1200"/>
                  </a:spcBef>
                </a:pPr>
                <a:r>
                  <a:rPr lang="en-US" altLang="en-US" sz="1600" dirty="0">
                    <a:ea typeface="ＭＳ Ｐゴシック" charset="-128"/>
                    <a:sym typeface="Mathematica1" charset="0"/>
                  </a:rPr>
                  <a:t>This is also referred to as </a:t>
                </a:r>
                <a:r>
                  <a:rPr lang="en-US" altLang="en-US" sz="1600" dirty="0">
                    <a:solidFill>
                      <a:srgbClr val="0000FF"/>
                    </a:solidFill>
                    <a:ea typeface="ＭＳ Ｐゴシック" charset="-128"/>
                    <a:sym typeface="Mathematica1" charset="0"/>
                  </a:rPr>
                  <a:t>Standard Error of the Mean</a:t>
                </a:r>
              </a:p>
              <a:p>
                <a:pPr lvl="1">
                  <a:spcBef>
                    <a:spcPts val="1200"/>
                  </a:spcBef>
                </a:pPr>
                <a:r>
                  <a:rPr lang="en-US" altLang="en-US" sz="1600" dirty="0">
                    <a:ea typeface="ＭＳ Ｐゴシック" charset="-128"/>
                    <a:sym typeface="Mathematica1" charset="0"/>
                  </a:rPr>
                  <a:t>This is also denoted by       or  </a:t>
                </a:r>
                <a14:m>
                  <m:oMath xmlns:m="http://schemas.openxmlformats.org/officeDocument/2006/math">
                    <m:sSub>
                      <m:sSubPr>
                        <m:ctrlPr>
                          <a:rPr lang="en-US" altLang="en-US" sz="1600" i="1">
                            <a:latin typeface="Cambria Math" panose="02040503050406030204" pitchFamily="18" charset="0"/>
                            <a:ea typeface="ＭＳ Ｐゴシック" charset="-128"/>
                            <a:sym typeface="Mathematica1" charset="0"/>
                          </a:rPr>
                        </m:ctrlPr>
                      </m:sSubPr>
                      <m:e>
                        <m:r>
                          <a:rPr lang="en-US" altLang="en-US" sz="1600" i="1">
                            <a:latin typeface="Cambria Math" panose="02040503050406030204" pitchFamily="18" charset="0"/>
                            <a:ea typeface="ＭＳ Ｐゴシック" charset="-128"/>
                            <a:sym typeface="Mathematica1" charset="0"/>
                          </a:rPr>
                          <m:t>𝑆</m:t>
                        </m:r>
                      </m:e>
                      <m:sub>
                        <m:acc>
                          <m:accPr>
                            <m:chr m:val="̅"/>
                            <m:ctrlPr>
                              <a:rPr lang="en-US" altLang="en-US" sz="1600" i="1">
                                <a:latin typeface="Cambria Math" panose="02040503050406030204" pitchFamily="18" charset="0"/>
                                <a:ea typeface="ＭＳ Ｐゴシック" charset="-128"/>
                                <a:sym typeface="Mathematica1" charset="0"/>
                              </a:rPr>
                            </m:ctrlPr>
                          </m:accPr>
                          <m:e>
                            <m:r>
                              <a:rPr lang="en-US" altLang="en-US" sz="1600" i="1">
                                <a:latin typeface="Cambria Math" panose="02040503050406030204" pitchFamily="18" charset="0"/>
                                <a:ea typeface="ＭＳ Ｐゴシック" charset="-128"/>
                                <a:sym typeface="Mathematica1" charset="0"/>
                              </a:rPr>
                              <m:t>𝑋</m:t>
                            </m:r>
                          </m:e>
                        </m:acc>
                      </m:sub>
                    </m:sSub>
                  </m:oMath>
                </a14:m>
                <a:r>
                  <a:rPr lang="en-US" altLang="en-US" sz="1600" dirty="0">
                    <a:ea typeface="ＭＳ Ｐゴシック" charset="-128"/>
                    <a:sym typeface="Mathematica1" charset="0"/>
                  </a:rPr>
                  <a:t>  or </a:t>
                </a:r>
                <a:endParaRPr lang="el-GR" altLang="en-US" sz="1800" dirty="0">
                  <a:solidFill>
                    <a:srgbClr val="0000FF"/>
                  </a:solidFill>
                  <a:ea typeface="ＭＳ Ｐゴシック" charset="-128"/>
                  <a:sym typeface="Mathematica1" charset="0"/>
                </a:endParaRPr>
              </a:p>
            </p:txBody>
          </p:sp>
        </mc:Choice>
        <mc:Fallback xmlns="">
          <p:sp>
            <p:nvSpPr>
              <p:cNvPr id="35842" name="Rectangle 3"/>
              <p:cNvSpPr>
                <a:spLocks noGrp="1" noRot="1" noChangeAspect="1" noMove="1" noResize="1" noEditPoints="1" noAdjustHandles="1" noChangeArrowheads="1" noChangeShapeType="1" noTextEdit="1"/>
              </p:cNvSpPr>
              <p:nvPr>
                <p:ph type="body" sz="half" idx="4294967295"/>
              </p:nvPr>
            </p:nvSpPr>
            <p:spPr>
              <a:xfrm>
                <a:off x="1390152" y="2167394"/>
                <a:ext cx="9264595" cy="4530725"/>
              </a:xfrm>
              <a:blipFill>
                <a:blip r:embed="rId4"/>
                <a:stretch>
                  <a:fillRect t="-808"/>
                </a:stretch>
              </a:blipFill>
            </p:spPr>
            <p:txBody>
              <a:bodyPr/>
              <a:lstStyle/>
              <a:p>
                <a:r>
                  <a:rPr lang="en-US">
                    <a:noFill/>
                  </a:rPr>
                  <a:t> </a:t>
                </a:r>
              </a:p>
            </p:txBody>
          </p:sp>
        </mc:Fallback>
      </mc:AlternateContent>
      <p:graphicFrame>
        <p:nvGraphicFramePr>
          <p:cNvPr id="35843" name="Object 3"/>
          <p:cNvGraphicFramePr>
            <a:graphicFrameLocks noGrp="1" noChangeAspect="1"/>
          </p:cNvGraphicFramePr>
          <p:nvPr>
            <p:ph sz="quarter" idx="4294967295"/>
            <p:extLst>
              <p:ext uri="{D42A27DB-BD31-4B8C-83A1-F6EECF244321}">
                <p14:modId xmlns:p14="http://schemas.microsoft.com/office/powerpoint/2010/main" val="3650331461"/>
              </p:ext>
            </p:extLst>
          </p:nvPr>
        </p:nvGraphicFramePr>
        <p:xfrm>
          <a:off x="3879850" y="4937389"/>
          <a:ext cx="266700" cy="304800"/>
        </p:xfrm>
        <a:graphic>
          <a:graphicData uri="http://schemas.openxmlformats.org/presentationml/2006/ole">
            <mc:AlternateContent xmlns:mc="http://schemas.openxmlformats.org/markup-compatibility/2006">
              <mc:Choice xmlns:v="urn:schemas-microsoft-com:vml" Requires="v">
                <p:oleObj spid="_x0000_s3160" name="Equation" r:id="rId5" imgW="177569" imgH="202936" progId="Equation.3">
                  <p:embed/>
                </p:oleObj>
              </mc:Choice>
              <mc:Fallback>
                <p:oleObj name="Equation" r:id="rId5" imgW="177569" imgH="202936" progId="Equation.3">
                  <p:embed/>
                  <p:pic>
                    <p:nvPicPr>
                      <p:cNvPr id="358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9850" y="4937389"/>
                        <a:ext cx="266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584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fld id="{276E1B8E-EA2F-A34C-BAE2-CB0D934C2DB8}" type="slidenum">
              <a:rPr lang="en-US" altLang="en-US" sz="1200">
                <a:solidFill>
                  <a:schemeClr val="bg1"/>
                </a:solidFill>
                <a:latin typeface="Calibri" charset="0"/>
              </a:rPr>
              <a:pPr eaLnBrk="1" fontAlgn="base" hangingPunct="1">
                <a:spcBef>
                  <a:spcPct val="0"/>
                </a:spcBef>
                <a:spcAft>
                  <a:spcPct val="0"/>
                </a:spcAft>
              </a:pPr>
              <a:t>9</a:t>
            </a:fld>
            <a:endParaRPr lang="en-US" altLang="en-US" sz="1200">
              <a:solidFill>
                <a:schemeClr val="bg1"/>
              </a:solidFill>
              <a:latin typeface="Calibri" charset="0"/>
            </a:endParaRPr>
          </a:p>
        </p:txBody>
      </p:sp>
      <p:graphicFrame>
        <p:nvGraphicFramePr>
          <p:cNvPr id="35846" name="Object 7"/>
          <p:cNvGraphicFramePr>
            <a:graphicFrameLocks noChangeAspect="1"/>
          </p:cNvGraphicFramePr>
          <p:nvPr>
            <p:extLst>
              <p:ext uri="{D42A27DB-BD31-4B8C-83A1-F6EECF244321}">
                <p14:modId xmlns:p14="http://schemas.microsoft.com/office/powerpoint/2010/main" val="718264488"/>
              </p:ext>
            </p:extLst>
          </p:nvPr>
        </p:nvGraphicFramePr>
        <p:xfrm>
          <a:off x="2561977" y="3984060"/>
          <a:ext cx="228600" cy="261937"/>
        </p:xfrm>
        <a:graphic>
          <a:graphicData uri="http://schemas.openxmlformats.org/presentationml/2006/ole">
            <mc:AlternateContent xmlns:mc="http://schemas.openxmlformats.org/markup-compatibility/2006">
              <mc:Choice xmlns:v="urn:schemas-microsoft-com:vml" Requires="v">
                <p:oleObj spid="_x0000_s3161" name="Equation" r:id="rId7" imgW="177569" imgH="202936" progId="Equation.3">
                  <p:embed/>
                </p:oleObj>
              </mc:Choice>
              <mc:Fallback>
                <p:oleObj name="Equation" r:id="rId7" imgW="177569" imgH="202936" progId="Equation.3">
                  <p:embed/>
                  <p:pic>
                    <p:nvPicPr>
                      <p:cNvPr id="3584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1977" y="3984060"/>
                        <a:ext cx="2286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3"/>
          <p:cNvGraphicFramePr>
            <a:graphicFrameLocks noGrp="1" noChangeAspect="1"/>
          </p:cNvGraphicFramePr>
          <p:nvPr>
            <p:ph sz="quarter" idx="4294967295"/>
            <p:extLst>
              <p:ext uri="{D42A27DB-BD31-4B8C-83A1-F6EECF244321}">
                <p14:modId xmlns:p14="http://schemas.microsoft.com/office/powerpoint/2010/main" val="1005645247"/>
              </p:ext>
            </p:extLst>
          </p:nvPr>
        </p:nvGraphicFramePr>
        <p:xfrm>
          <a:off x="5724718" y="6141243"/>
          <a:ext cx="482600" cy="304800"/>
        </p:xfrm>
        <a:graphic>
          <a:graphicData uri="http://schemas.openxmlformats.org/presentationml/2006/ole">
            <mc:AlternateContent xmlns:mc="http://schemas.openxmlformats.org/markup-compatibility/2006">
              <mc:Choice xmlns:v="urn:schemas-microsoft-com:vml" Requires="v">
                <p:oleObj spid="_x0000_s3162" name="Equation" r:id="rId8" imgW="380835" imgH="241195" progId="Equation.3">
                  <p:embed/>
                </p:oleObj>
              </mc:Choice>
              <mc:Fallback>
                <p:oleObj name="Equation" r:id="rId8" imgW="380835" imgH="241195" progId="Equation.3">
                  <p:embed/>
                  <p:pic>
                    <p:nvPicPr>
                      <p:cNvPr id="35847"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718" y="6141243"/>
                        <a:ext cx="48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Object 1"/>
          <p:cNvGraphicFramePr>
            <a:graphicFrameLocks noChangeAspect="1"/>
          </p:cNvGraphicFramePr>
          <p:nvPr>
            <p:extLst>
              <p:ext uri="{D42A27DB-BD31-4B8C-83A1-F6EECF244321}">
                <p14:modId xmlns:p14="http://schemas.microsoft.com/office/powerpoint/2010/main" val="1494165284"/>
              </p:ext>
            </p:extLst>
          </p:nvPr>
        </p:nvGraphicFramePr>
        <p:xfrm>
          <a:off x="4313334" y="6141243"/>
          <a:ext cx="323850" cy="366713"/>
        </p:xfrm>
        <a:graphic>
          <a:graphicData uri="http://schemas.openxmlformats.org/presentationml/2006/ole">
            <mc:AlternateContent xmlns:mc="http://schemas.openxmlformats.org/markup-compatibility/2006">
              <mc:Choice xmlns:v="urn:schemas-microsoft-com:vml" Requires="v">
                <p:oleObj spid="_x0000_s3163" name="Equation" r:id="rId10" imgW="190335" imgH="215713" progId="Equation.3">
                  <p:embed/>
                </p:oleObj>
              </mc:Choice>
              <mc:Fallback>
                <p:oleObj name="Equation" r:id="rId10" imgW="190335" imgH="215713" progId="Equation.3">
                  <p:embed/>
                  <p:pic>
                    <p:nvPicPr>
                      <p:cNvPr id="35848"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3334" y="6141243"/>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97814915"/>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563</TotalTime>
  <Words>2434</Words>
  <Application>Microsoft Office PowerPoint</Application>
  <PresentationFormat>Widescreen</PresentationFormat>
  <Paragraphs>181</Paragraphs>
  <Slides>13</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3" baseType="lpstr">
      <vt:lpstr>Arial</vt:lpstr>
      <vt:lpstr>Calibri</vt:lpstr>
      <vt:lpstr>Cambria Math</vt:lpstr>
      <vt:lpstr>Monotype Sorts</vt:lpstr>
      <vt:lpstr>Shruti</vt:lpstr>
      <vt:lpstr>Tahoma</vt:lpstr>
      <vt:lpstr>Verdana</vt:lpstr>
      <vt:lpstr>Wingdings</vt:lpstr>
      <vt:lpstr>Blends</vt:lpstr>
      <vt:lpstr>Equation</vt:lpstr>
      <vt:lpstr> Session 2 Sampling</vt:lpstr>
      <vt:lpstr>Learning objectives</vt:lpstr>
      <vt:lpstr>Statistical Inference</vt:lpstr>
      <vt:lpstr>Sample statistics and population parameters</vt:lpstr>
      <vt:lpstr>PowerPoint Presentation</vt:lpstr>
      <vt:lpstr>Selecting a Simple Random Sample (SRS)</vt:lpstr>
      <vt:lpstr>Selecting the Sampling Frame</vt:lpstr>
      <vt:lpstr>Typical Pitfalls in Sampling</vt:lpstr>
      <vt:lpstr>Central Limit Theorem (CLT) &amp; the distribution of the sample mean</vt:lpstr>
      <vt:lpstr>Be careful… Tale of two distributions!</vt:lpstr>
      <vt:lpstr>CLT is Valid When…</vt:lpstr>
      <vt:lpstr>Simulation of CLT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SMMD – Session 2</dc:title>
  <dc:creator>Vishnu</dc:creator>
  <cp:lastModifiedBy>Nagadevara V</cp:lastModifiedBy>
  <cp:revision>28</cp:revision>
  <dcterms:created xsi:type="dcterms:W3CDTF">2018-04-20T07:25:00Z</dcterms:created>
  <dcterms:modified xsi:type="dcterms:W3CDTF">2020-08-30T02:44:18Z</dcterms:modified>
</cp:coreProperties>
</file>